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79" r:id="rId3"/>
    <p:sldId id="306" r:id="rId4"/>
    <p:sldId id="302" r:id="rId5"/>
    <p:sldId id="298" r:id="rId6"/>
    <p:sldId id="29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07" r:id="rId15"/>
    <p:sldId id="320" r:id="rId16"/>
    <p:sldId id="309" r:id="rId17"/>
    <p:sldId id="321" r:id="rId18"/>
    <p:sldId id="318" r:id="rId19"/>
    <p:sldId id="319" r:id="rId20"/>
    <p:sldId id="295" r:id="rId21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24" y="-77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47641284-CF09-4536-BE68-C8D11F54E43B}" type="slidenum">
              <a:rPr lang="ru-RU" altLang="ru-RU"/>
              <a:pPr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42950" y="2130431"/>
            <a:ext cx="8420100" cy="1470029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7814"/>
            <a:ext cx="89154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95300" y="1600201"/>
            <a:ext cx="8915400" cy="45307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81749CC-529D-40AF-87EE-55E3675557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3638"/>
            <a:ext cx="2311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E9CD3E0-3271-48F7-912E-5E3C98C867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15B4A68-3AA0-43C4-9ECB-0CB5490D4E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30820" y="6400422"/>
            <a:ext cx="279881" cy="276995"/>
          </a:xfrm>
          <a:ln/>
        </p:spPr>
        <p:txBody>
          <a:bodyPr/>
          <a:lstStyle>
            <a:lvl1pPr>
              <a:defRPr/>
            </a:lvl1pPr>
          </a:lstStyle>
          <a:p>
            <a:fld id="{5A364E3B-08E0-443C-9D0C-BA2F75654AE2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82506" y="4406905"/>
            <a:ext cx="8420101" cy="1362078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82506" y="2906713"/>
            <a:ext cx="8420101" cy="150019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95300" y="1600206"/>
            <a:ext cx="437515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34" indent="-333359">
              <a:spcBef>
                <a:spcPts val="600"/>
              </a:spcBef>
              <a:defRPr sz="2800"/>
            </a:lvl2pPr>
            <a:lvl3pPr marL="1234376" indent="-320023">
              <a:spcBef>
                <a:spcPts val="600"/>
              </a:spcBef>
              <a:defRPr sz="2800"/>
            </a:lvl3pPr>
            <a:lvl4pPr marL="1727112" indent="-355581">
              <a:spcBef>
                <a:spcPts val="600"/>
              </a:spcBef>
              <a:defRPr sz="2800"/>
            </a:lvl4pPr>
            <a:lvl5pPr marL="2184291" indent="-355581">
              <a:spcBef>
                <a:spcPts val="600"/>
              </a:spcBef>
              <a:defRPr sz="2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95300" y="1535115"/>
            <a:ext cx="4376871" cy="639766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Текст 4"/>
          <p:cNvSpPr>
            <a:spLocks noGrp="1"/>
          </p:cNvSpPr>
          <p:nvPr>
            <p:ph type="body" sz="quarter" idx="21"/>
          </p:nvPr>
        </p:nvSpPr>
        <p:spPr>
          <a:xfrm>
            <a:off x="5032116" y="1535115"/>
            <a:ext cx="4378593" cy="639766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95306" y="273053"/>
            <a:ext cx="3259010" cy="1162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Текст заголовка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3872970" y="273059"/>
            <a:ext cx="5537730" cy="5853113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Текст 3"/>
          <p:cNvSpPr>
            <a:spLocks noGrp="1"/>
          </p:cNvSpPr>
          <p:nvPr>
            <p:ph type="body" sz="half" idx="21"/>
          </p:nvPr>
        </p:nvSpPr>
        <p:spPr>
          <a:xfrm>
            <a:off x="495306" y="1435104"/>
            <a:ext cx="3259011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941645" y="4800605"/>
            <a:ext cx="5943602" cy="56674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Текст заголовка</a:t>
            </a:r>
          </a:p>
        </p:txBody>
      </p:sp>
      <p:sp>
        <p:nvSpPr>
          <p:cNvPr id="83" name="Рисунок 2"/>
          <p:cNvSpPr>
            <a:spLocks noGrp="1"/>
          </p:cNvSpPr>
          <p:nvPr>
            <p:ph type="pic" sz="half" idx="21"/>
          </p:nvPr>
        </p:nvSpPr>
        <p:spPr>
          <a:xfrm>
            <a:off x="1941645" y="612775"/>
            <a:ext cx="59436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941645" y="5367344"/>
            <a:ext cx="5943602" cy="80486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1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93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95300" y="1600200"/>
            <a:ext cx="8915400" cy="2185991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9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9137049" y="6354400"/>
            <a:ext cx="273652" cy="26425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95300" y="274639"/>
            <a:ext cx="8915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9137049" y="6406794"/>
            <a:ext cx="273652" cy="264251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 marL="0" marR="0" indent="0" algn="ctr" defTabSz="9143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3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3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3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3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ctr" defTabSz="9143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ctr" defTabSz="9143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ctr" defTabSz="9143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ctr" defTabSz="9143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882" marR="0" indent="-342882" algn="l" defTabSz="914353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32" marR="0" indent="-326554" algn="l" defTabSz="914353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137" marR="0" indent="-304784" algn="l" defTabSz="914353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273" marR="0" indent="-365742" algn="l" defTabSz="914353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194449" marR="0" indent="-365742" algn="l" defTabSz="914353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51625" marR="0" indent="-365742" algn="l" defTabSz="914353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08805" marR="0" indent="-365742" algn="l" defTabSz="914353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65981" marR="0" indent="-365742" algn="l" defTabSz="914353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23159" marR="0" indent="-365742" algn="l" defTabSz="914353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ionalbank.kz/" TargetMode="External"/><Relationship Id="rId2" Type="http://schemas.openxmlformats.org/officeDocument/2006/relationships/hyperlink" Target="https://online.zakon.kz/document/?doc_id=3179976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inreg.k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3179976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Заголовок 1"/>
          <p:cNvSpPr txBox="1">
            <a:spLocks noGrp="1"/>
          </p:cNvSpPr>
          <p:nvPr>
            <p:ph type="title"/>
          </p:nvPr>
        </p:nvSpPr>
        <p:spPr>
          <a:xfrm>
            <a:off x="1150077" y="188639"/>
            <a:ext cx="7440749" cy="1143001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t>КАЗАХСКИЙ НАЦИОНАЛЬНЫЙ УНИВЕРСИТЕТ ИМ. АЛЬ-ФАРАБИ</a:t>
            </a:r>
          </a:p>
        </p:txBody>
      </p:sp>
      <p:sp>
        <p:nvSpPr>
          <p:cNvPr id="104" name="TextBox 3"/>
          <p:cNvSpPr txBox="1"/>
          <p:nvPr/>
        </p:nvSpPr>
        <p:spPr>
          <a:xfrm>
            <a:off x="2046389" y="1196750"/>
            <a:ext cx="6051748" cy="7926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2400" b="1">
                <a:latin typeface="Arial"/>
                <a:ea typeface="Arial"/>
                <a:cs typeface="Arial"/>
                <a:sym typeface="Arial"/>
              </a:defRPr>
            </a:pPr>
            <a:r>
              <a:t>Высшая школа экономики и бизнеса</a:t>
            </a:r>
            <a:r>
              <a:rPr b="0"/>
              <a:t> </a:t>
            </a:r>
          </a:p>
          <a:p>
            <a:pPr algn="ctr">
              <a:defRPr sz="2400" b="1">
                <a:latin typeface="Arial"/>
                <a:ea typeface="Arial"/>
                <a:cs typeface="Arial"/>
                <a:sym typeface="Arial"/>
              </a:defRPr>
            </a:pPr>
            <a:r>
              <a:t>Кафедра «Финансы и учет»</a:t>
            </a:r>
          </a:p>
        </p:txBody>
      </p:sp>
      <p:sp>
        <p:nvSpPr>
          <p:cNvPr id="105" name="TextBox 4"/>
          <p:cNvSpPr txBox="1"/>
          <p:nvPr/>
        </p:nvSpPr>
        <p:spPr>
          <a:xfrm>
            <a:off x="318199" y="4005064"/>
            <a:ext cx="9053577" cy="830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2400" b="1">
                <a:latin typeface="Arial"/>
                <a:ea typeface="Arial"/>
                <a:cs typeface="Arial"/>
                <a:sym typeface="Arial"/>
              </a:defRPr>
            </a:pPr>
            <a:r>
              <a:rPr lang="kk-KZ" sz="2400" b="1" dirty="0" smtClean="0">
                <a:latin typeface="Arial" pitchFamily="34" charset="0"/>
                <a:cs typeface="Arial" pitchFamily="34" charset="0"/>
              </a:rPr>
              <a:t>Модуль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III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Управление рисками на финансовых рынках</a:t>
            </a:r>
          </a:p>
          <a:p>
            <a:pPr algn="ctr">
              <a:defRPr sz="2400" b="1">
                <a:latin typeface="Arial"/>
                <a:ea typeface="Arial"/>
                <a:cs typeface="Arial"/>
                <a:sym typeface="Arial"/>
              </a:defRPr>
            </a:pPr>
            <a:r>
              <a:rPr smtClean="0"/>
              <a:t>Тема</a:t>
            </a:r>
            <a:r>
              <a:rPr dirty="0" smtClean="0"/>
              <a:t> </a:t>
            </a:r>
            <a:r>
              <a:rPr lang="ru-RU" dirty="0" smtClean="0"/>
              <a:t>13</a:t>
            </a:r>
            <a:r>
              <a:rPr dirty="0" smtClean="0"/>
              <a:t>: «</a:t>
            </a:r>
            <a:r>
              <a:rPr lang="kk-KZ" sz="2400" b="1" dirty="0" smtClean="0">
                <a:sym typeface="Arial"/>
              </a:rPr>
              <a:t>Банковский риск-менеджмент</a:t>
            </a:r>
            <a:r>
              <a:rPr dirty="0" smtClean="0"/>
              <a:t>»</a:t>
            </a:r>
            <a:endParaRPr dirty="0"/>
          </a:p>
        </p:txBody>
      </p:sp>
      <p:sp>
        <p:nvSpPr>
          <p:cNvPr id="106" name="TextBox 5"/>
          <p:cNvSpPr txBox="1"/>
          <p:nvPr/>
        </p:nvSpPr>
        <p:spPr>
          <a:xfrm>
            <a:off x="894264" y="5445223"/>
            <a:ext cx="7901448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000" b="1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Дисциплина</a:t>
            </a:r>
            <a:r>
              <a:rPr dirty="0"/>
              <a:t>: </a:t>
            </a:r>
            <a:r>
              <a:rPr lang="ru-RU" dirty="0" smtClean="0"/>
              <a:t>Финансовые рынки</a:t>
            </a:r>
            <a:endParaRPr dirty="0"/>
          </a:p>
          <a:p>
            <a:pPr>
              <a:defRPr sz="2000" b="1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Преподаватель</a:t>
            </a:r>
            <a:r>
              <a:rPr dirty="0"/>
              <a:t>: </a:t>
            </a:r>
            <a:r>
              <a:rPr dirty="0" err="1"/>
              <a:t>к.э.н</a:t>
            </a:r>
            <a:r>
              <a:rPr dirty="0"/>
              <a:t>., </a:t>
            </a:r>
            <a:r>
              <a:rPr dirty="0" err="1"/>
              <a:t>и.о</a:t>
            </a:r>
            <a:r>
              <a:rPr dirty="0"/>
              <a:t> </a:t>
            </a:r>
            <a:r>
              <a:rPr dirty="0" err="1"/>
              <a:t>доцента</a:t>
            </a:r>
            <a:r>
              <a:rPr dirty="0"/>
              <a:t> </a:t>
            </a:r>
            <a:r>
              <a:rPr dirty="0" err="1"/>
              <a:t>Касенова</a:t>
            </a:r>
            <a:r>
              <a:rPr dirty="0"/>
              <a:t> Г.Е</a:t>
            </a:r>
          </a:p>
        </p:txBody>
      </p:sp>
      <p:pic>
        <p:nvPicPr>
          <p:cNvPr id="107" name="Рисунок 7" descr="Рисунок 7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728863" y="1988840"/>
            <a:ext cx="2187556" cy="19442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усеченным и одним скругленным углом 3"/>
          <p:cNvSpPr/>
          <p:nvPr/>
        </p:nvSpPr>
        <p:spPr>
          <a:xfrm>
            <a:off x="632520" y="548680"/>
            <a:ext cx="9036597" cy="720080"/>
          </a:xfrm>
          <a:prstGeom prst="snipRoundRect">
            <a:avLst/>
          </a:prstGeom>
          <a:solidFill>
            <a:srgbClr val="CCF4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chemeClr val="tx1"/>
                </a:solidFill>
              </a:rPr>
              <a:t>Бизнес модель банка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9414" y="1484784"/>
            <a:ext cx="4915594" cy="2141604"/>
          </a:xfrm>
          <a:prstGeom prst="round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Банк проводит регулярный анализ бизнес модели в целях оценки влияния на нее стратегических рисков и рисков, присущих деятельности банка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5313040" y="1556792"/>
            <a:ext cx="4286765" cy="1368152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Основными </a:t>
            </a:r>
            <a:r>
              <a:rPr lang="ru-RU" sz="2000" i="1" dirty="0" smtClean="0">
                <a:solidFill>
                  <a:schemeClr val="tx1"/>
                </a:solidFill>
              </a:rPr>
              <a:t>принципами </a:t>
            </a:r>
            <a:r>
              <a:rPr lang="ru-RU" sz="2000" dirty="0" smtClean="0">
                <a:solidFill>
                  <a:schemeClr val="tx1"/>
                </a:solidFill>
              </a:rPr>
              <a:t>при формировании бизнес модели банка являются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28464" y="3789040"/>
            <a:ext cx="7488832" cy="13681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жизнеспособность</a:t>
            </a:r>
            <a:r>
              <a:rPr lang="ru-RU" sz="2000" dirty="0" smtClean="0">
                <a:solidFill>
                  <a:schemeClr val="tx1"/>
                </a:solidFill>
              </a:rPr>
              <a:t>, выражающаяся в способности банка обеспечивать достаточный уровень доходности в ближайшие 12 месяцев и основанная на бюджетном планировании и прогнозировании финансовых показателей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8464" y="5373216"/>
            <a:ext cx="7488832" cy="12241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 smtClean="0">
                <a:solidFill>
                  <a:schemeClr val="tx1"/>
                </a:solidFill>
              </a:rPr>
              <a:t>устойчивость</a:t>
            </a:r>
            <a:r>
              <a:rPr lang="ru-RU" sz="2000" dirty="0" smtClean="0">
                <a:solidFill>
                  <a:schemeClr val="tx1"/>
                </a:solidFill>
              </a:rPr>
              <a:t>, выражающаяся в способности банка обеспечивать достаточный уровень доходности на период не менее 3 лет и основанная на стратегическом планировании и прогнозировании финансовых показателей</a:t>
            </a:r>
            <a:endParaRPr lang="ru-RU" sz="2000" dirty="0">
              <a:solidFill>
                <a:schemeClr val="tx1"/>
              </a:solidFill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rot="5400000">
            <a:off x="7905328" y="4293096"/>
            <a:ext cx="2736304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rot="10800000">
            <a:off x="7617296" y="4149080"/>
            <a:ext cx="1656183" cy="158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10800000" flipV="1">
            <a:off x="7545288" y="5661248"/>
            <a:ext cx="1728192" cy="4226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Прямоугольник 62"/>
          <p:cNvSpPr/>
          <p:nvPr/>
        </p:nvSpPr>
        <p:spPr>
          <a:xfrm>
            <a:off x="344488" y="0"/>
            <a:ext cx="9073008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353" hangingPunct="1">
              <a:defRPr/>
            </a:pPr>
            <a:r>
              <a:rPr lang="ru-RU" altLang="ru-RU" sz="3200" b="1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1. Система управления риском</a:t>
            </a:r>
            <a:r>
              <a:rPr lang="ru-RU" altLang="ru-RU" sz="900" b="1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altLang="ru-RU" sz="900" b="1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altLang="ru-RU" sz="900" b="1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altLang="ru-RU" sz="900" b="1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altLang="ru-RU" sz="800" dirty="0" smtClean="0">
                <a:latin typeface="Times New Roman" pitchFamily="18" charset="0"/>
                <a:ea typeface="Arial"/>
                <a:cs typeface="Arial"/>
                <a:sym typeface="Arial"/>
              </a:rPr>
              <a:t/>
            </a:r>
            <a:br>
              <a:rPr lang="en-US" altLang="ru-RU" sz="800" dirty="0" smtClean="0">
                <a:latin typeface="Times New Roman" pitchFamily="18" charset="0"/>
                <a:ea typeface="Arial"/>
                <a:cs typeface="Arial"/>
                <a:sym typeface="Arial"/>
              </a:rPr>
            </a:br>
            <a:endParaRPr lang="ru-RU" altLang="ru-RU" sz="800" b="1" dirty="0" smtClean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459680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06062" y="193183"/>
            <a:ext cx="9543245" cy="643944"/>
          </a:xfrm>
          <a:prstGeom prst="round2Diag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 smtClean="0">
                <a:solidFill>
                  <a:schemeClr val="tx1"/>
                </a:solidFill>
              </a:rPr>
              <a:t>Стратегия банка </a:t>
            </a:r>
            <a:r>
              <a:rPr lang="ru-RU" sz="2000" dirty="0" smtClean="0">
                <a:solidFill>
                  <a:schemeClr val="tx1"/>
                </a:solidFill>
              </a:rPr>
              <a:t>утверждается советом директоров банка на период не менее 3 лет и содержит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156696" y="1016361"/>
            <a:ext cx="940481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миссии и цели развития деятельности банка. Цели должны быть измеримы, достижимы, реалистичны и должны иметь сроки реализации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156696" y="1839269"/>
            <a:ext cx="940481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целевые сегменты рынка, в разрезе секторов экономики и географического распределения развития деятельности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145958" y="6172190"/>
            <a:ext cx="9343546" cy="52642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сценарии стратегического развития деятельности банка (негативный, и наиболее вероятный варианты развития событий).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53044" y="2673707"/>
            <a:ext cx="9408468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анализ сильных и слабых сторон выбранной стратегии банка с учетом ключевых источников доходов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153044" y="3487226"/>
            <a:ext cx="9552484" cy="1021894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количественные показатели кредитного портфеля, ликвидных активов, вкладов клиентов и других привлеченных средств, с учетом установленных уровней </a:t>
            </a:r>
            <a:r>
              <a:rPr lang="ru-RU" dirty="0" err="1" smtClean="0">
                <a:solidFill>
                  <a:schemeClr val="tx1"/>
                </a:solidFill>
              </a:rPr>
              <a:t>риск-аппетита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153044" y="4653136"/>
            <a:ext cx="9552484" cy="588562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анализ ключевых источников доходов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153044" y="5352775"/>
            <a:ext cx="948047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ключевые виды вложений, их структуру и планируемые изменения, в том числе по внедрению и развитию новых продуктов и услуг с учетом оценки рисков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право с вырезом 22"/>
          <p:cNvSpPr/>
          <p:nvPr/>
        </p:nvSpPr>
        <p:spPr>
          <a:xfrm rot="5236076">
            <a:off x="2202425" y="784127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с вырезом 23"/>
          <p:cNvSpPr/>
          <p:nvPr/>
        </p:nvSpPr>
        <p:spPr>
          <a:xfrm rot="5236076">
            <a:off x="2202425" y="5129019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с вырезом 24"/>
          <p:cNvSpPr/>
          <p:nvPr/>
        </p:nvSpPr>
        <p:spPr>
          <a:xfrm rot="5236076">
            <a:off x="2250655" y="4345614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с вырезом 25"/>
          <p:cNvSpPr/>
          <p:nvPr/>
        </p:nvSpPr>
        <p:spPr>
          <a:xfrm rot="5236076">
            <a:off x="2202425" y="3245999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с вырезом 26"/>
          <p:cNvSpPr/>
          <p:nvPr/>
        </p:nvSpPr>
        <p:spPr>
          <a:xfrm rot="5236076">
            <a:off x="2202425" y="2448984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с вырезом 27"/>
          <p:cNvSpPr/>
          <p:nvPr/>
        </p:nvSpPr>
        <p:spPr>
          <a:xfrm rot="5236076">
            <a:off x="2202424" y="1642708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с вырезом 28"/>
          <p:cNvSpPr/>
          <p:nvPr/>
        </p:nvSpPr>
        <p:spPr>
          <a:xfrm rot="5236076">
            <a:off x="2202424" y="5986602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533802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усеченным и одним скругленным углом 3"/>
          <p:cNvSpPr/>
          <p:nvPr/>
        </p:nvSpPr>
        <p:spPr>
          <a:xfrm>
            <a:off x="1856657" y="548680"/>
            <a:ext cx="5760640" cy="456026"/>
          </a:xfrm>
          <a:prstGeom prst="snipRoundRect">
            <a:avLst/>
          </a:prstGeom>
          <a:solidFill>
            <a:srgbClr val="CCF4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chemeClr val="tx1"/>
                </a:solidFill>
              </a:rPr>
              <a:t>Бюджет банка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9414" y="1196752"/>
            <a:ext cx="9092058" cy="1512168"/>
          </a:xfrm>
          <a:prstGeom prst="round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Ежегодно утверждается советом директоров банка и содержит ежемесячный прогноз финансовых показателей (активов и пассивов, доходов и расходов, информацию о ссудном портфеле, вкладах клиентов и иных привлеченных средствах, в разрезе валют (национальной и иностранных валют в совокупности), категорий клиентов).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272480" y="2996952"/>
            <a:ext cx="4680520" cy="3384376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Бюджет соответствует стратегии банка 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Банк ежемесячно проводит анализ бюджета на предмет соответствия прогнозных показателей фактическим значениям, причин выявленных отклонений с последующей разработкой при необходимости корректирующих мер по исправлению и вносит обоснованные и </a:t>
            </a:r>
            <a:r>
              <a:rPr lang="ru-RU" dirty="0" err="1" smtClean="0">
                <a:solidFill>
                  <a:schemeClr val="tx1"/>
                </a:solidFill>
              </a:rPr>
              <a:t>задокументированные</a:t>
            </a:r>
            <a:r>
              <a:rPr lang="ru-RU" dirty="0" smtClean="0">
                <a:solidFill>
                  <a:schemeClr val="tx1"/>
                </a:solidFill>
              </a:rPr>
              <a:t> корректировки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169024" y="2780928"/>
            <a:ext cx="4536504" cy="15841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В процессе стратегического и бюджетного планирования банк проводит анализ ключевых источников доходности с целью выявления потенциальных рисков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169024" y="4509120"/>
            <a:ext cx="4464496" cy="21602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В целях поддержания стратегии и бюджета банка в актуальном состоянии банк ежегодно осуществляет анализ целевых рынков, проводит оценку конкурентной среды, достаточности ресурсов и способности генерировать краткосрочную и долгосрочную доходность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44488" y="0"/>
            <a:ext cx="9073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353" hangingPunct="1">
              <a:defRPr/>
            </a:pPr>
            <a:r>
              <a:rPr lang="ru-RU" altLang="ru-RU" sz="2800" b="1" dirty="0" smtClean="0">
                <a:solidFill>
                  <a:srgbClr val="0070C0"/>
                </a:solidFill>
              </a:rPr>
              <a:t>1. Система управления риском банка</a:t>
            </a:r>
            <a:endParaRPr lang="ru-RU" altLang="ru-RU" sz="2800" b="1" dirty="0" smtClean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459680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06062" y="193183"/>
            <a:ext cx="9543245" cy="643944"/>
          </a:xfrm>
          <a:prstGeom prst="round2Diag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 smtClean="0">
                <a:solidFill>
                  <a:schemeClr val="tx1"/>
                </a:solidFill>
              </a:rPr>
              <a:t>Тарифная политика</a:t>
            </a:r>
            <a:r>
              <a:rPr lang="ru-RU" sz="2000" dirty="0" smtClean="0">
                <a:solidFill>
                  <a:schemeClr val="tx1"/>
                </a:solidFill>
              </a:rPr>
              <a:t>, которая минимально  включает следующие компоненты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156696" y="1016361"/>
            <a:ext cx="940481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порядок и процедуры проведения рыночного анализа спроса и цен на банковские услуги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156696" y="1839269"/>
            <a:ext cx="940481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порядок и процедуры формирования структуры процентных ставок и тарифов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28464" y="2708920"/>
            <a:ext cx="9408468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приемлемые для банка предельные нижние и верхние границы процентных ставок и тарифов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200472" y="3645024"/>
            <a:ext cx="9552484" cy="1021894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критерии выбора метода определения цен на банковские услуги, а также требования к методикам, основанным на оценке характера и уровня сложности деятельности банка и рисков, присущих банку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200472" y="4869160"/>
            <a:ext cx="9505056" cy="588562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участники процесса ценообразования и порядок взаимодействия между ними, включая обмен информацией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153044" y="5589240"/>
            <a:ext cx="9480476" cy="1080119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порядок и процедуры своевременного информирования клиентов банка об условиях предоставления банковских услуг с учетом требований законодательства Республики Казахстан, включая об их изменениях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право с вырезом 22"/>
          <p:cNvSpPr/>
          <p:nvPr/>
        </p:nvSpPr>
        <p:spPr>
          <a:xfrm rot="5236076">
            <a:off x="2202425" y="784127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с вырезом 23"/>
          <p:cNvSpPr/>
          <p:nvPr/>
        </p:nvSpPr>
        <p:spPr>
          <a:xfrm rot="5236076">
            <a:off x="2250655" y="5425734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с вырезом 24"/>
          <p:cNvSpPr/>
          <p:nvPr/>
        </p:nvSpPr>
        <p:spPr>
          <a:xfrm rot="5236076">
            <a:off x="2178647" y="4561638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с вырезом 25"/>
          <p:cNvSpPr/>
          <p:nvPr/>
        </p:nvSpPr>
        <p:spPr>
          <a:xfrm rot="5236076">
            <a:off x="2178647" y="3337502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с вырезом 26"/>
          <p:cNvSpPr/>
          <p:nvPr/>
        </p:nvSpPr>
        <p:spPr>
          <a:xfrm rot="5236076">
            <a:off x="2202425" y="2448984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с вырезом 27"/>
          <p:cNvSpPr/>
          <p:nvPr/>
        </p:nvSpPr>
        <p:spPr>
          <a:xfrm rot="5236076">
            <a:off x="2202424" y="1642708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533802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2.Понятие риск-менеджмента"/>
          <p:cNvSpPr txBox="1">
            <a:spLocks noGrp="1"/>
          </p:cNvSpPr>
          <p:nvPr>
            <p:ph type="title"/>
          </p:nvPr>
        </p:nvSpPr>
        <p:spPr>
          <a:xfrm>
            <a:off x="488504" y="332656"/>
            <a:ext cx="8915400" cy="6397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0096FF"/>
                </a:solidFill>
              </a:defRPr>
            </a:lvl1pPr>
          </a:lstStyle>
          <a:p>
            <a:pPr marL="533400" indent="-533400" eaLnBrk="1" hangingPunct="1">
              <a:lnSpc>
                <a:spcPct val="80000"/>
              </a:lnSpc>
            </a:pPr>
            <a:r>
              <a:rPr lang="ru-RU" altLang="ru-RU" sz="2800" dirty="0" smtClean="0">
                <a:solidFill>
                  <a:srgbClr val="0070C0"/>
                </a:solidFill>
              </a:rPr>
              <a:t>2. Риск-аппетит банка</a:t>
            </a:r>
            <a:endParaRPr lang="ru-RU" altLang="ru-RU" sz="2800" dirty="0" smtClean="0"/>
          </a:p>
        </p:txBody>
      </p:sp>
      <p:sp>
        <p:nvSpPr>
          <p:cNvPr id="185" name="Риск–менеджмент можно представить как процесс, последовательно проходящий следующие этапы:"/>
          <p:cNvSpPr txBox="1">
            <a:spLocks noGrp="1"/>
          </p:cNvSpPr>
          <p:nvPr>
            <p:ph type="body" sz="quarter" idx="1"/>
          </p:nvPr>
        </p:nvSpPr>
        <p:spPr>
          <a:xfrm>
            <a:off x="344488" y="1112937"/>
            <a:ext cx="8928992" cy="1091927"/>
          </a:xfrm>
          <a:prstGeom prst="rect">
            <a:avLst/>
          </a:prstGeom>
          <a:solidFill>
            <a:srgbClr val="FFFF99"/>
          </a:solidFill>
        </p:spPr>
        <p:txBody>
          <a:bodyPr anchor="ctr">
            <a:noAutofit/>
          </a:bodyPr>
          <a:lstStyle/>
          <a:p>
            <a:pPr indent="447675"/>
            <a:r>
              <a:rPr lang="ru-RU" sz="1800" dirty="0" smtClean="0"/>
              <a:t>риск-профиль – </a:t>
            </a:r>
            <a:r>
              <a:rPr lang="ru-RU" sz="1800" b="0" dirty="0" smtClean="0"/>
              <a:t>совокупность видов риска и иных сведений, характеризующих степень подверженности банка различным рискам, присущим всем видам деятельности  банка для выявления слабых сторон и определения приоритетности последующих действий в рамках системы управления рисками</a:t>
            </a:r>
          </a:p>
        </p:txBody>
      </p:sp>
      <p:sp>
        <p:nvSpPr>
          <p:cNvPr id="186" name="Текст 4"/>
          <p:cNvSpPr>
            <a:spLocks noGrp="1"/>
          </p:cNvSpPr>
          <p:nvPr>
            <p:ph type="body" idx="21"/>
          </p:nvPr>
        </p:nvSpPr>
        <p:spPr>
          <a:xfrm>
            <a:off x="344488" y="2348880"/>
            <a:ext cx="8928992" cy="15121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Autofit/>
          </a:bodyPr>
          <a:lstStyle/>
          <a:p>
            <a:pPr marL="0" indent="542925">
              <a:buFontTx/>
              <a:buChar char="-"/>
            </a:pPr>
            <a:endParaRPr lang="ru-RU" sz="2000" i="1" dirty="0" smtClean="0"/>
          </a:p>
          <a:p>
            <a:pPr marL="0" indent="542925">
              <a:buNone/>
            </a:pPr>
            <a:endParaRPr lang="ru-RU" sz="1800" b="1" dirty="0" smtClean="0"/>
          </a:p>
          <a:p>
            <a:pPr marL="0" indent="542925">
              <a:buNone/>
            </a:pPr>
            <a:endParaRPr lang="ru-RU" sz="1800" b="1" dirty="0" smtClean="0"/>
          </a:p>
          <a:p>
            <a:pPr marL="0" indent="542925">
              <a:buNone/>
            </a:pPr>
            <a:endParaRPr lang="ru-RU" sz="1800" b="1" dirty="0" smtClean="0"/>
          </a:p>
          <a:p>
            <a:pPr marL="0" indent="542925">
              <a:buNone/>
            </a:pPr>
            <a:endParaRPr lang="ru-RU" sz="1800" b="1" dirty="0" smtClean="0"/>
          </a:p>
          <a:p>
            <a:pPr marL="0" indent="542925">
              <a:buNone/>
            </a:pPr>
            <a:r>
              <a:rPr lang="ru-RU" sz="1800" b="1" dirty="0" smtClean="0"/>
              <a:t>риск-культура</a:t>
            </a:r>
            <a:r>
              <a:rPr lang="ru-RU" sz="1800" dirty="0" smtClean="0"/>
              <a:t> – процессы, процедуры, правила банка направленные на понимание, принятие, управление и контроль за рисками с целью минимизации их влияния на финансовое состояние банка, а также этические нормы и стандарты профессиональной деятельности всех участников организационной структуры.</a:t>
            </a:r>
          </a:p>
        </p:txBody>
      </p:sp>
      <p:sp>
        <p:nvSpPr>
          <p:cNvPr id="6" name="Риск–менеджмент можно представить как процесс, последовательно проходящий следующие этапы:"/>
          <p:cNvSpPr txBox="1">
            <a:spLocks/>
          </p:cNvSpPr>
          <p:nvPr/>
        </p:nvSpPr>
        <p:spPr>
          <a:xfrm>
            <a:off x="416496" y="4005064"/>
            <a:ext cx="8856984" cy="2276211"/>
          </a:xfrm>
          <a:prstGeom prst="rect">
            <a:avLst/>
          </a:prstGeom>
          <a:solidFill>
            <a:srgbClr val="FFF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Autofit/>
          </a:bodyPr>
          <a:lstStyle/>
          <a:p>
            <a:pPr indent="542925"/>
            <a:r>
              <a:rPr lang="ru-RU" b="1" dirty="0" smtClean="0">
                <a:latin typeface="Arial" pitchFamily="34" charset="0"/>
                <a:cs typeface="Arial" pitchFamily="34" charset="0"/>
              </a:rPr>
              <a:t>заявление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риск-аппетита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утверждаемый советом директоров банка документ, описывающий агрегированный (агрегированные) уровень (уровни) существенных рисков, который (которые) банк готов принять либо намерен исключить при реализации стратегии. </a:t>
            </a:r>
          </a:p>
          <a:p>
            <a:pPr indent="542925"/>
            <a:r>
              <a:rPr lang="ru-RU" dirty="0" smtClean="0">
                <a:latin typeface="Arial" pitchFamily="34" charset="0"/>
                <a:cs typeface="Arial" pitchFamily="34" charset="0"/>
              </a:rPr>
              <a:t>Заявление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риск-аппетита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содержит заявление качественного характера, а также количественного характера, включая показатели в отношении доходности, капитала, ликвидности, рисков, иных применимых показателей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усеченным и одним скругленным углом 3"/>
          <p:cNvSpPr/>
          <p:nvPr/>
        </p:nvSpPr>
        <p:spPr>
          <a:xfrm>
            <a:off x="632520" y="548680"/>
            <a:ext cx="9036597" cy="456026"/>
          </a:xfrm>
          <a:prstGeom prst="snip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chemeClr val="tx1"/>
                </a:solidFill>
              </a:rPr>
              <a:t>Стратегия </a:t>
            </a:r>
            <a:r>
              <a:rPr lang="ru-RU" sz="2400" b="1" dirty="0" err="1" smtClean="0">
                <a:solidFill>
                  <a:schemeClr val="tx1"/>
                </a:solidFill>
              </a:rPr>
              <a:t>риск-аппетита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2480" y="1124744"/>
            <a:ext cx="9433048" cy="1296144"/>
          </a:xfrm>
          <a:prstGeom prst="round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В целях определения </a:t>
            </a:r>
            <a:r>
              <a:rPr lang="ru-RU" sz="2000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2000" dirty="0" smtClean="0">
                <a:solidFill>
                  <a:schemeClr val="tx1"/>
                </a:solidFill>
              </a:rPr>
              <a:t> совет директоров банка устанавливает агрегированный (агрегированные) уровень (уровни) </a:t>
            </a:r>
            <a:r>
              <a:rPr lang="ru-RU" sz="2000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2000" dirty="0" smtClean="0">
                <a:solidFill>
                  <a:schemeClr val="tx1"/>
                </a:solidFill>
              </a:rPr>
              <a:t> и уровни </a:t>
            </a:r>
            <a:r>
              <a:rPr lang="ru-RU" sz="2000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2000" dirty="0" smtClean="0">
                <a:solidFill>
                  <a:schemeClr val="tx1"/>
                </a:solidFill>
              </a:rPr>
              <a:t> по каждому виду существенного риска.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44488" y="2564904"/>
            <a:ext cx="9361040" cy="15841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Стратегия </a:t>
            </a:r>
            <a:r>
              <a:rPr lang="ru-RU" b="1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определяет четкие границы объема принимаемых рисков, в которых осуществляется деятельность банка в рамках реализации общей стратегии банка, а также определяет риск-профиль деятельности банка с целью недопущения реализации рисков либо минимизации их отрицательного влияния на финансовое положение банка. Стратегия </a:t>
            </a:r>
            <a:r>
              <a:rPr lang="ru-RU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dirty="0" smtClean="0">
                <a:solidFill>
                  <a:schemeClr val="tx1"/>
                </a:solidFill>
              </a:rPr>
              <a:t> учитывается:</a:t>
            </a:r>
          </a:p>
          <a:p>
            <a:pPr lv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216696" y="4365104"/>
            <a:ext cx="5904656" cy="57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1) при стратегическом и бюджетном планировании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216696" y="5157192"/>
            <a:ext cx="5904656" cy="6480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2) во внутренних процессах оценки достаточности капитала и ликвидности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216696" y="5949280"/>
            <a:ext cx="5904656" cy="8046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3) при формировании организационной структуры банка и политики оплаты труда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44488" y="0"/>
            <a:ext cx="9073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353" hangingPunct="1">
              <a:defRPr/>
            </a:pPr>
            <a:r>
              <a:rPr lang="ru-RU" altLang="ru-RU" sz="2800" b="1" dirty="0" smtClean="0">
                <a:solidFill>
                  <a:srgbClr val="0070C0"/>
                </a:solidFill>
              </a:rPr>
              <a:t>2. Риск-аппетит банка</a:t>
            </a:r>
            <a:endParaRPr lang="ru-RU" altLang="ru-RU" sz="2800" b="1" dirty="0" smtClean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Нашивка 19"/>
          <p:cNvSpPr/>
          <p:nvPr/>
        </p:nvSpPr>
        <p:spPr>
          <a:xfrm>
            <a:off x="1136576" y="4437112"/>
            <a:ext cx="547352" cy="2013354"/>
          </a:xfrm>
          <a:prstGeom prst="chevron">
            <a:avLst>
              <a:gd name="adj" fmla="val 66471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4596803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06062" y="193183"/>
            <a:ext cx="9543245" cy="643944"/>
          </a:xfrm>
          <a:prstGeom prst="round2Diag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dirty="0" smtClean="0">
                <a:solidFill>
                  <a:schemeClr val="tx1"/>
                </a:solidFill>
              </a:rPr>
              <a:t>Эффективная стратегия </a:t>
            </a:r>
            <a:r>
              <a:rPr lang="ru-RU" sz="2400" dirty="0" err="1" smtClean="0">
                <a:solidFill>
                  <a:schemeClr val="tx1"/>
                </a:solidFill>
              </a:rPr>
              <a:t>риск-аппетита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156696" y="1016361"/>
            <a:ext cx="9260800" cy="540431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содержит описание </a:t>
            </a:r>
            <a:r>
              <a:rPr lang="ru-RU" dirty="0" err="1" smtClean="0">
                <a:solidFill>
                  <a:schemeClr val="tx1"/>
                </a:solidFill>
              </a:rPr>
              <a:t>риск-профиля</a:t>
            </a:r>
            <a:r>
              <a:rPr lang="ru-RU" dirty="0" smtClean="0">
                <a:solidFill>
                  <a:schemeClr val="tx1"/>
                </a:solidFill>
              </a:rPr>
              <a:t> банка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156696" y="1700808"/>
            <a:ext cx="9332808" cy="846799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содержит процесс распространения стратегии по всем структурным подразделениям и доводится до сведения работников банка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145958" y="6021288"/>
            <a:ext cx="9343546" cy="677330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меняется в случае существенных изменений рыночных условий и(или) уровня финансовой устойчивости банка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53044" y="2673706"/>
            <a:ext cx="9408468" cy="1115334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направлена на внедрение </a:t>
            </a:r>
            <a:r>
              <a:rPr lang="ru-RU" dirty="0" err="1" smtClean="0">
                <a:solidFill>
                  <a:schemeClr val="tx1"/>
                </a:solidFill>
              </a:rPr>
              <a:t>риск-культуры</a:t>
            </a:r>
            <a:r>
              <a:rPr lang="ru-RU" dirty="0" smtClean="0">
                <a:solidFill>
                  <a:schemeClr val="tx1"/>
                </a:solidFill>
              </a:rPr>
              <a:t> на всех уровнях организационной структуры банка, а также на распространение практики соблюдения уровней </a:t>
            </a:r>
            <a:r>
              <a:rPr lang="ru-RU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dirty="0" smtClean="0">
                <a:solidFill>
                  <a:schemeClr val="tx1"/>
                </a:solidFill>
              </a:rPr>
              <a:t> в рамках </a:t>
            </a:r>
            <a:r>
              <a:rPr lang="ru-RU" dirty="0" err="1" smtClean="0">
                <a:solidFill>
                  <a:schemeClr val="tx1"/>
                </a:solidFill>
              </a:rPr>
              <a:t>риск-культуры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272480" y="4077072"/>
            <a:ext cx="9289032" cy="742916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обеспечивает защиту от принятия банком избыточных рисков при принятии решений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200472" y="5013176"/>
            <a:ext cx="9289032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является основой для формирования заявления аппетита к риску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право с вырезом 22"/>
          <p:cNvSpPr/>
          <p:nvPr/>
        </p:nvSpPr>
        <p:spPr>
          <a:xfrm rot="5236076">
            <a:off x="2202425" y="784127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с вырезом 23"/>
          <p:cNvSpPr/>
          <p:nvPr/>
        </p:nvSpPr>
        <p:spPr>
          <a:xfrm rot="5236076">
            <a:off x="2034631" y="4849670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с вырезом 25"/>
          <p:cNvSpPr/>
          <p:nvPr/>
        </p:nvSpPr>
        <p:spPr>
          <a:xfrm rot="5236076">
            <a:off x="2034631" y="3841558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с вырезом 26"/>
          <p:cNvSpPr/>
          <p:nvPr/>
        </p:nvSpPr>
        <p:spPr>
          <a:xfrm rot="5236076">
            <a:off x="2202425" y="2448984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с вырезом 27"/>
          <p:cNvSpPr/>
          <p:nvPr/>
        </p:nvSpPr>
        <p:spPr>
          <a:xfrm rot="5236076">
            <a:off x="2178647" y="1537302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с вырезом 28"/>
          <p:cNvSpPr/>
          <p:nvPr/>
        </p:nvSpPr>
        <p:spPr>
          <a:xfrm rot="5236076">
            <a:off x="2034632" y="5713766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5338027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06062" y="193183"/>
            <a:ext cx="9543245" cy="643944"/>
          </a:xfrm>
          <a:prstGeom prst="round2Diag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dirty="0" smtClean="0">
                <a:solidFill>
                  <a:schemeClr val="tx1"/>
                </a:solidFill>
              </a:rPr>
              <a:t>Эффективное заявление </a:t>
            </a:r>
            <a:r>
              <a:rPr lang="ru-RU" sz="2400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2400" dirty="0" smtClean="0">
                <a:solidFill>
                  <a:schemeClr val="tx1"/>
                </a:solidFill>
              </a:rPr>
              <a:t>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272480" y="1124744"/>
            <a:ext cx="6596504" cy="540431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формируется с учетом стратегии банка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272480" y="2060848"/>
            <a:ext cx="6840760" cy="918807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dirty="0" smtClean="0">
                <a:solidFill>
                  <a:schemeClr val="tx1"/>
                </a:solidFill>
              </a:rPr>
              <a:t>определяет по каждому существенному виду риска агрегированный (агрегированные) уровень (уровни) </a:t>
            </a:r>
            <a:r>
              <a:rPr lang="ru-RU" sz="1600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1600" dirty="0" smtClean="0">
                <a:solidFill>
                  <a:schemeClr val="tx1"/>
                </a:solidFill>
              </a:rPr>
              <a:t>, который (которые) банк принимает в своей деятельности с учетом </a:t>
            </a:r>
            <a:r>
              <a:rPr lang="ru-RU" sz="1600" dirty="0" err="1" smtClean="0">
                <a:solidFill>
                  <a:schemeClr val="tx1"/>
                </a:solidFill>
              </a:rPr>
              <a:t>риск-профиля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272480" y="3284984"/>
            <a:ext cx="6960196" cy="1115334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включает количественные показатели, которые используются для определения агрегированного (агрегированных) уровня (уровней) </a:t>
            </a:r>
            <a:r>
              <a:rPr lang="ru-RU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dirty="0" smtClean="0">
                <a:solidFill>
                  <a:schemeClr val="tx1"/>
                </a:solidFill>
              </a:rPr>
              <a:t> по каждому существенному виду риска;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272480" y="4653136"/>
            <a:ext cx="6840760" cy="115212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dirty="0" smtClean="0">
                <a:solidFill>
                  <a:schemeClr val="tx1"/>
                </a:solidFill>
              </a:rPr>
              <a:t>включает заявление качественного характера, которое описывает основания принятия банком рисков, либо их исключения, включая </a:t>
            </a:r>
            <a:r>
              <a:rPr lang="ru-RU" sz="1600" dirty="0" err="1" smtClean="0">
                <a:solidFill>
                  <a:schemeClr val="tx1"/>
                </a:solidFill>
              </a:rPr>
              <a:t>репутационные</a:t>
            </a:r>
            <a:r>
              <a:rPr lang="ru-RU" sz="1600" dirty="0" smtClean="0">
                <a:solidFill>
                  <a:schemeClr val="tx1"/>
                </a:solidFill>
              </a:rPr>
              <a:t> и(или) иные риски, количественная оценка по которым не осуществима, а также устанавливает подходы, позволяющие их контролировать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272480" y="6021288"/>
            <a:ext cx="6768752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dirty="0" smtClean="0">
                <a:solidFill>
                  <a:schemeClr val="tx1"/>
                </a:solidFill>
              </a:rPr>
              <a:t>подразумевает прогностический подход, учитывает результаты </a:t>
            </a:r>
            <a:r>
              <a:rPr lang="ru-RU" sz="1600" dirty="0" err="1" smtClean="0">
                <a:solidFill>
                  <a:schemeClr val="tx1"/>
                </a:solidFill>
              </a:rPr>
              <a:t>стресс-тестирования</a:t>
            </a:r>
            <a:r>
              <a:rPr lang="ru-RU" sz="1600" dirty="0" smtClean="0">
                <a:solidFill>
                  <a:schemeClr val="tx1"/>
                </a:solidFill>
              </a:rPr>
              <a:t> с целью выявления потенциальных событий, приводящих к нарушению уровней </a:t>
            </a:r>
            <a:r>
              <a:rPr lang="ru-RU" sz="1600" dirty="0" err="1" smtClean="0">
                <a:solidFill>
                  <a:schemeClr val="tx1"/>
                </a:solidFill>
              </a:rPr>
              <a:t>риск-аппетита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право с вырезом 22"/>
          <p:cNvSpPr/>
          <p:nvPr/>
        </p:nvSpPr>
        <p:spPr>
          <a:xfrm rot="5236076">
            <a:off x="2034632" y="817222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с вырезом 23"/>
          <p:cNvSpPr/>
          <p:nvPr/>
        </p:nvSpPr>
        <p:spPr>
          <a:xfrm rot="5236076">
            <a:off x="1746599" y="5785774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с вырезом 25"/>
          <p:cNvSpPr/>
          <p:nvPr/>
        </p:nvSpPr>
        <p:spPr>
          <a:xfrm rot="5236076">
            <a:off x="1890615" y="4345614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с вырезом 26"/>
          <p:cNvSpPr/>
          <p:nvPr/>
        </p:nvSpPr>
        <p:spPr>
          <a:xfrm rot="5236076">
            <a:off x="1890615" y="2977462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с вырезом 27"/>
          <p:cNvSpPr/>
          <p:nvPr/>
        </p:nvSpPr>
        <p:spPr>
          <a:xfrm rot="5236076">
            <a:off x="1962623" y="1681318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113240" y="1196752"/>
            <a:ext cx="2576736" cy="50167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 smtClean="0"/>
              <a:t>В рамках стратегии </a:t>
            </a:r>
            <a:r>
              <a:rPr lang="ru-RU" sz="2000" dirty="0" err="1" smtClean="0"/>
              <a:t>риск-аппетита</a:t>
            </a:r>
            <a:r>
              <a:rPr lang="ru-RU" sz="2000" dirty="0" smtClean="0"/>
              <a:t> совет директоров банка формирует </a:t>
            </a:r>
            <a:r>
              <a:rPr lang="ru-RU" sz="2000" i="1" dirty="0" smtClean="0"/>
              <a:t>заявление </a:t>
            </a:r>
            <a:r>
              <a:rPr lang="ru-RU" sz="2000" i="1" dirty="0" err="1" smtClean="0"/>
              <a:t>риск-аппетита</a:t>
            </a:r>
            <a:r>
              <a:rPr lang="ru-RU" sz="2000" dirty="0" smtClean="0"/>
              <a:t>, которое устанавливает общее направление в отношении принимаемых банком рисков в рамках бюджетного планирования и операционной деятельности банка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87533802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усеченным и одним скругленным углом 3"/>
          <p:cNvSpPr/>
          <p:nvPr/>
        </p:nvSpPr>
        <p:spPr>
          <a:xfrm>
            <a:off x="632520" y="548680"/>
            <a:ext cx="9036597" cy="1728192"/>
          </a:xfrm>
          <a:prstGeom prst="snipRoundRect">
            <a:avLst/>
          </a:prstGeom>
          <a:solidFill>
            <a:srgbClr val="CCF4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 smtClean="0">
                <a:solidFill>
                  <a:schemeClr val="tx1"/>
                </a:solidFill>
              </a:rPr>
              <a:t>В целях определения </a:t>
            </a:r>
            <a:r>
              <a:rPr lang="ru-RU" sz="2000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2000" dirty="0" smtClean="0">
                <a:solidFill>
                  <a:schemeClr val="tx1"/>
                </a:solidFill>
              </a:rPr>
              <a:t> совет директоров банка устанавливает агрегированный (агрегированные) </a:t>
            </a:r>
            <a:r>
              <a:rPr lang="ru-RU" sz="2000" i="1" dirty="0" smtClean="0">
                <a:solidFill>
                  <a:schemeClr val="tx1"/>
                </a:solidFill>
              </a:rPr>
              <a:t>уровень (уровни) </a:t>
            </a:r>
            <a:r>
              <a:rPr lang="ru-RU" sz="2000" i="1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2000" i="1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и уровни </a:t>
            </a:r>
            <a:r>
              <a:rPr lang="ru-RU" sz="2000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2000" dirty="0" smtClean="0">
                <a:solidFill>
                  <a:schemeClr val="tx1"/>
                </a:solidFill>
              </a:rPr>
              <a:t> по каждому виду существенного риска.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200472" y="2492896"/>
            <a:ext cx="9433048" cy="936104"/>
          </a:xfrm>
          <a:prstGeom prst="round2DiagRect">
            <a:avLst/>
          </a:prstGeom>
          <a:solidFill>
            <a:srgbClr val="F2F57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Применяемые </a:t>
            </a:r>
            <a:r>
              <a:rPr lang="ru-RU" sz="2000" i="1" dirty="0" smtClean="0">
                <a:solidFill>
                  <a:schemeClr val="tx1"/>
                </a:solidFill>
              </a:rPr>
              <a:t>уровни </a:t>
            </a:r>
            <a:r>
              <a:rPr lang="ru-RU" sz="2000" i="1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2000" dirty="0" smtClean="0">
                <a:solidFill>
                  <a:schemeClr val="tx1"/>
                </a:solidFill>
              </a:rPr>
              <a:t> соответствуют следующим требованиям:</a:t>
            </a:r>
            <a:endParaRPr lang="ru-RU" sz="20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008784" y="3645024"/>
            <a:ext cx="4464496" cy="5165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1) имеют четкое определение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008784" y="4293096"/>
            <a:ext cx="4464496" cy="44458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2) являются релевантными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008784" y="4941168"/>
            <a:ext cx="4464496" cy="4320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3) измеримы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008784" y="5517232"/>
            <a:ext cx="4464496" cy="5165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4) рассчитываются на периодичной основе</a:t>
            </a:r>
            <a:r>
              <a:rPr lang="ru-RU" sz="2000" dirty="0" smtClean="0"/>
              <a:t>;</a:t>
            </a:r>
            <a:endParaRPr lang="ru-RU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936776" y="6165304"/>
            <a:ext cx="4536504" cy="5165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5) информация о фактических значениях уровней </a:t>
            </a:r>
            <a:r>
              <a:rPr lang="ru-RU" sz="17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риск-аппетита</a:t>
            </a:r>
            <a:endParaRPr lang="ru-RU" sz="17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44488" y="0"/>
            <a:ext cx="9073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353" hangingPunct="1">
              <a:defRPr/>
            </a:pPr>
            <a:r>
              <a:rPr lang="ru-RU" altLang="ru-RU" sz="2800" b="1" dirty="0" smtClean="0">
                <a:solidFill>
                  <a:srgbClr val="0070C0"/>
                </a:solidFill>
              </a:rPr>
              <a:t>2. Риск-аппетит банка</a:t>
            </a:r>
            <a:endParaRPr lang="ru-RU" altLang="ru-RU" sz="2800" b="1" dirty="0" smtClean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4596803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06062" y="193183"/>
            <a:ext cx="9543245" cy="643944"/>
          </a:xfrm>
          <a:prstGeom prst="round2Diag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dirty="0" smtClean="0">
                <a:solidFill>
                  <a:schemeClr val="tx1"/>
                </a:solidFill>
              </a:rPr>
              <a:t>Эффективные уровни </a:t>
            </a:r>
            <a:r>
              <a:rPr lang="ru-RU" sz="2400" dirty="0" err="1" smtClean="0">
                <a:solidFill>
                  <a:schemeClr val="tx1"/>
                </a:solidFill>
              </a:rPr>
              <a:t>риск-аппетита</a:t>
            </a:r>
            <a:r>
              <a:rPr lang="ru-RU" sz="2400" dirty="0" smtClean="0">
                <a:solidFill>
                  <a:schemeClr val="tx1"/>
                </a:solidFill>
              </a:rPr>
              <a:t>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156696" y="1016361"/>
            <a:ext cx="940481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устанавливаются на уровне, способствующим соблюдению банком  агрегированного (агрегированных) уровня (уровней) </a:t>
            </a:r>
            <a:r>
              <a:rPr lang="ru-RU" sz="2000" dirty="0" err="1" smtClean="0">
                <a:solidFill>
                  <a:schemeClr val="tx1"/>
                </a:solidFill>
              </a:rPr>
              <a:t>риск-аппетита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156696" y="1839269"/>
            <a:ext cx="940481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учитывают имеющиеся капитал, ликвидность, доходность, стратегию развития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145958" y="6172190"/>
            <a:ext cx="9343546" cy="52642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учитывают обоснованные допущения, подкрепленные результатами </a:t>
            </a:r>
            <a:r>
              <a:rPr lang="ru-RU" sz="2000" dirty="0" err="1" smtClean="0">
                <a:solidFill>
                  <a:schemeClr val="tx1"/>
                </a:solidFill>
              </a:rPr>
              <a:t>стресс-тестирования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53044" y="2673707"/>
            <a:ext cx="9408468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учитывают все существенные риски концентрации (концентрацию на клиента, на валюту, на </a:t>
            </a:r>
            <a:r>
              <a:rPr lang="ru-RU" dirty="0" err="1" smtClean="0">
                <a:solidFill>
                  <a:schemeClr val="tx1"/>
                </a:solidFill>
              </a:rPr>
              <a:t>страновой</a:t>
            </a:r>
            <a:r>
              <a:rPr lang="ru-RU" dirty="0" smtClean="0">
                <a:solidFill>
                  <a:schemeClr val="tx1"/>
                </a:solidFill>
              </a:rPr>
              <a:t> риск, на сегменты рынка и иные виды концентрации);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153044" y="3487227"/>
            <a:ext cx="9408468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основаны не только на применении лучших практик и (или) требованиях уполномоченного органа, но и учитывают присущие банку существенные риски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153044" y="4282758"/>
            <a:ext cx="9552484" cy="958940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разработаны с применением объективных и понятных оценок, не двусмысленны</a:t>
            </a:r>
            <a:r>
              <a:rPr lang="ru-RU" sz="2000" dirty="0" smtClean="0"/>
              <a:t>;</a:t>
            </a:r>
            <a:endParaRPr lang="ru-RU" sz="2000" dirty="0"/>
          </a:p>
        </p:txBody>
      </p:sp>
      <p:sp>
        <p:nvSpPr>
          <p:cNvPr id="12" name="Пятиугольник 11"/>
          <p:cNvSpPr/>
          <p:nvPr/>
        </p:nvSpPr>
        <p:spPr>
          <a:xfrm>
            <a:off x="153044" y="5352775"/>
            <a:ext cx="948047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регулярно пересматриваются на актуальность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право с вырезом 22"/>
          <p:cNvSpPr/>
          <p:nvPr/>
        </p:nvSpPr>
        <p:spPr>
          <a:xfrm rot="5236076">
            <a:off x="2202425" y="784127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с вырезом 23"/>
          <p:cNvSpPr/>
          <p:nvPr/>
        </p:nvSpPr>
        <p:spPr>
          <a:xfrm rot="5236076">
            <a:off x="2202425" y="5129019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с вырезом 24"/>
          <p:cNvSpPr/>
          <p:nvPr/>
        </p:nvSpPr>
        <p:spPr>
          <a:xfrm rot="5236076">
            <a:off x="2202424" y="4111432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с вырезом 25"/>
          <p:cNvSpPr/>
          <p:nvPr/>
        </p:nvSpPr>
        <p:spPr>
          <a:xfrm rot="5236076">
            <a:off x="2202425" y="3245999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с вырезом 26"/>
          <p:cNvSpPr/>
          <p:nvPr/>
        </p:nvSpPr>
        <p:spPr>
          <a:xfrm rot="5236076">
            <a:off x="2202425" y="2448984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с вырезом 27"/>
          <p:cNvSpPr/>
          <p:nvPr/>
        </p:nvSpPr>
        <p:spPr>
          <a:xfrm rot="5236076">
            <a:off x="2202424" y="1642708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с вырезом 28"/>
          <p:cNvSpPr/>
          <p:nvPr/>
        </p:nvSpPr>
        <p:spPr>
          <a:xfrm rot="5236076">
            <a:off x="2202424" y="5986602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533802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Содержание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ru-RU" altLang="ru-RU" sz="2400" dirty="0" smtClean="0">
                <a:solidFill>
                  <a:schemeClr val="tx1"/>
                </a:solidFill>
              </a:rPr>
              <a:t>Система управления риском банка </a:t>
            </a:r>
          </a:p>
          <a:p>
            <a:pPr marL="533400" indent="-533400" eaLnBrk="1" hangingPunct="1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ru-RU" sz="2400" dirty="0" smtClean="0"/>
              <a:t>Риск-аппетит банка</a:t>
            </a:r>
            <a:endParaRPr lang="ru-RU" altLang="ru-RU" sz="2400" dirty="0" smtClean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1823B3F-D496-4615-BF8A-C2C33387D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94925"/>
            <a:ext cx="8915400" cy="436911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5AAA"/>
                </a:solidFill>
                <a:cs typeface="Arial" panose="020B0604020202020204" pitchFamily="34" charset="0"/>
              </a:rPr>
              <a:t>Список литературы:</a:t>
            </a:r>
            <a:endParaRPr lang="ru-RU" sz="3200" b="1" dirty="0">
              <a:solidFill>
                <a:srgbClr val="005AAA"/>
              </a:solidFill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1D0B6D7-3581-40D6-8F27-A02D7F0E1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733" y="836713"/>
            <a:ext cx="8915400" cy="5400599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smtClean="0"/>
              <a:t>Постановление Правления Национального Банка Республики Казахстан от 12 ноября 2019 года № 188</a:t>
            </a:r>
            <a:br>
              <a:rPr lang="ru-RU" sz="2400" smtClean="0"/>
            </a:br>
            <a:r>
              <a:rPr lang="ru-RU" sz="2400" smtClean="0"/>
              <a:t>Об утверждении Правил формирования системы управления рисками и внутреннего контроля для банков второго уровня </a:t>
            </a:r>
            <a:r>
              <a:rPr lang="ru-RU" sz="2400" i="1" smtClean="0"/>
              <a:t>(с </a:t>
            </a:r>
            <a:r>
              <a:rPr lang="ru-RU" sz="2400" i="1" u="sng" smtClean="0">
                <a:hlinkClick r:id="rId2"/>
              </a:rPr>
              <a:t>изменениями</a:t>
            </a:r>
            <a:r>
              <a:rPr lang="ru-RU" sz="2400" i="1" smtClean="0"/>
              <a:t> от 18.06.2020 г.)</a:t>
            </a:r>
            <a:endParaRPr lang="ru-RU" sz="2400" smtClean="0"/>
          </a:p>
          <a:p>
            <a:pPr marL="457200" lvl="0" indent="-457200">
              <a:buFont typeface="+mj-lt"/>
              <a:buAutoNum type="arabicPeriod"/>
            </a:pPr>
            <a:r>
              <a:rPr lang="ru-RU" sz="2400" smtClean="0"/>
              <a:t>Банковские </a:t>
            </a:r>
            <a:r>
              <a:rPr lang="ru-RU" sz="2400" dirty="0" smtClean="0"/>
              <a:t>риски: Учебное пособие /Под ред. О.И Лаврушина – М.: КНОРУС, 2020, 362с.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Банковские риски. Учебное пособие. / </a:t>
            </a:r>
            <a:r>
              <a:rPr lang="ru-RU" sz="2400" dirty="0" err="1" smtClean="0"/>
              <a:t>Казимагомедов</a:t>
            </a:r>
            <a:r>
              <a:rPr lang="ru-RU" sz="2400" dirty="0" smtClean="0"/>
              <a:t> А.А., </a:t>
            </a:r>
            <a:r>
              <a:rPr lang="ru-RU" sz="2400" dirty="0" err="1" smtClean="0"/>
              <a:t>Абдулсаламова</a:t>
            </a:r>
            <a:r>
              <a:rPr lang="ru-RU" sz="2400" dirty="0" smtClean="0"/>
              <a:t> А.А. - Москва: </a:t>
            </a:r>
            <a:r>
              <a:rPr lang="ru-RU" sz="2400" dirty="0" err="1" smtClean="0"/>
              <a:t>КноРус</a:t>
            </a:r>
            <a:r>
              <a:rPr lang="ru-RU" sz="2400" dirty="0" smtClean="0"/>
              <a:t>, 2020. - 260 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Банковские риски: современный аспект. Сборник статей / Соколинская Н.Э. - Москва: </a:t>
            </a:r>
            <a:r>
              <a:rPr lang="ru-RU" sz="2400" dirty="0" err="1" smtClean="0"/>
              <a:t>Русайнс</a:t>
            </a:r>
            <a:r>
              <a:rPr lang="ru-RU" sz="2400" dirty="0" smtClean="0"/>
              <a:t>, 2020. - 264 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Базель III: Общие регуляторные подходы к повышению устойчивости банков и банковских систем. Учебное пособие / Пашков Р.В., </a:t>
            </a:r>
            <a:r>
              <a:rPr lang="ru-RU" sz="2400" dirty="0" err="1" smtClean="0"/>
              <a:t>Юденков</a:t>
            </a:r>
            <a:r>
              <a:rPr lang="ru-RU" sz="2400" dirty="0" smtClean="0"/>
              <a:t> Ю.Н. - Москва: </a:t>
            </a:r>
            <a:r>
              <a:rPr lang="ru-RU" sz="2400" dirty="0" err="1" smtClean="0"/>
              <a:t>Русайнс</a:t>
            </a:r>
            <a:r>
              <a:rPr lang="ru-RU" sz="2400" dirty="0" smtClean="0"/>
              <a:t>, 2020. - 120 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Анализ кредитоспособности организации и группы компаний. Учебное пособие. / </a:t>
            </a:r>
            <a:r>
              <a:rPr lang="ru-RU" sz="2400" dirty="0" err="1" smtClean="0"/>
              <a:t>Ендовицкий</a:t>
            </a:r>
            <a:r>
              <a:rPr lang="ru-RU" sz="2400" dirty="0" smtClean="0"/>
              <a:t> Д.А., Бахтин К.В., Ковтун Д.В. - Москва: </a:t>
            </a:r>
            <a:r>
              <a:rPr lang="ru-RU" sz="2400" dirty="0" err="1" smtClean="0"/>
              <a:t>КноРус</a:t>
            </a:r>
            <a:r>
              <a:rPr lang="ru-RU" sz="2400" dirty="0" smtClean="0"/>
              <a:t>, 2016. - 376 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Ковалев П.П. Банковский риск – менеджмент: </a:t>
            </a:r>
            <a:r>
              <a:rPr lang="ru-RU" sz="2400" dirty="0" err="1" smtClean="0"/>
              <a:t>Учеб.пособие</a:t>
            </a:r>
            <a:r>
              <a:rPr lang="ru-RU" sz="2400" dirty="0" smtClean="0"/>
              <a:t> /</a:t>
            </a:r>
            <a:r>
              <a:rPr lang="ru-RU" sz="2400" dirty="0" err="1" smtClean="0"/>
              <a:t>ПП.Ковалев</a:t>
            </a:r>
            <a:r>
              <a:rPr lang="ru-RU" sz="2400" dirty="0" smtClean="0"/>
              <a:t>. -2-е издание., </a:t>
            </a:r>
            <a:r>
              <a:rPr lang="ru-RU" sz="2400" dirty="0" err="1" smtClean="0"/>
              <a:t>переб</a:t>
            </a:r>
            <a:r>
              <a:rPr lang="ru-RU" sz="2400" dirty="0" smtClean="0"/>
              <a:t>. и доп. – М.: КУРС: ИНФРА – М, 2018. - 320с.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 smtClean="0"/>
              <a:t>Касенова Г.Е </a:t>
            </a:r>
            <a:r>
              <a:rPr lang="ru-RU" sz="2400" dirty="0" smtClean="0"/>
              <a:t>Финансовые риски: учебное пособие /</a:t>
            </a:r>
            <a:r>
              <a:rPr lang="kk-KZ" sz="2400" dirty="0" smtClean="0"/>
              <a:t>Қазақ Университеті- Алматы, 2020, </a:t>
            </a:r>
            <a:r>
              <a:rPr lang="en-US" sz="2400" dirty="0" smtClean="0"/>
              <a:t>168</a:t>
            </a:r>
            <a:r>
              <a:rPr lang="kk-KZ" sz="2400" dirty="0" smtClean="0"/>
              <a:t>с.</a:t>
            </a:r>
            <a:endParaRPr lang="ru-RU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ru-RU" sz="2400" u="sng" dirty="0" smtClean="0">
                <a:hlinkClick r:id="rId3"/>
              </a:rPr>
              <a:t>http://www.nationalbank.kz</a:t>
            </a:r>
            <a:endParaRPr lang="ru-RU" sz="2400" u="sng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u="sng" dirty="0" smtClean="0">
                <a:hlinkClick r:id="rId4"/>
              </a:rPr>
              <a:t>http://www.</a:t>
            </a:r>
            <a:r>
              <a:rPr lang="en-US" sz="2400" u="sng" dirty="0" err="1" smtClean="0">
                <a:hlinkClick r:id="rId4"/>
              </a:rPr>
              <a:t>finreg</a:t>
            </a:r>
            <a:r>
              <a:rPr lang="ru-RU" sz="2400" u="sng" dirty="0" smtClean="0">
                <a:hlinkClick r:id="rId4"/>
              </a:rPr>
              <a:t>.</a:t>
            </a:r>
            <a:r>
              <a:rPr lang="ru-RU" sz="2400" u="sng" dirty="0" err="1" smtClean="0">
                <a:hlinkClick r:id="rId4"/>
              </a:rPr>
              <a:t>kz</a:t>
            </a:r>
            <a:endParaRPr lang="ru-RU" sz="38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u="sng" dirty="0" smtClean="0"/>
              <a:t>http://www.</a:t>
            </a:r>
            <a:r>
              <a:rPr lang="en-US" sz="2400" u="sng" dirty="0" err="1" smtClean="0"/>
              <a:t>kase</a:t>
            </a:r>
            <a:r>
              <a:rPr lang="ru-RU" sz="2400" u="sng" dirty="0" smtClean="0"/>
              <a:t>.</a:t>
            </a:r>
            <a:r>
              <a:rPr lang="ru-RU" sz="2400" u="sng" dirty="0" err="1" smtClean="0"/>
              <a:t>kz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xmlns="" val="256497517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464" y="188641"/>
            <a:ext cx="9649072" cy="72008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ru-RU" altLang="ru-RU" sz="3100" b="1" dirty="0" smtClean="0">
                <a:solidFill>
                  <a:srgbClr val="0070C0"/>
                </a:solidFill>
              </a:rPr>
              <a:t>1. Система управления риском банка</a:t>
            </a:r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en-US" altLang="ru-RU" sz="2400" dirty="0" smtClean="0">
                <a:latin typeface="Times New Roman" pitchFamily="18" charset="0"/>
              </a:rPr>
              <a:t/>
            </a:r>
            <a:br>
              <a:rPr lang="en-US" altLang="ru-RU" sz="2400" dirty="0" smtClean="0">
                <a:latin typeface="Times New Roman" pitchFamily="18" charset="0"/>
              </a:rPr>
            </a:br>
            <a:endParaRPr lang="ru-RU" altLang="ru-RU" sz="2400" b="1" dirty="0" smtClean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88504" y="2348880"/>
            <a:ext cx="9001000" cy="4392488"/>
          </a:xfrm>
          <a:prstGeom prst="horizont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2200" b="1" dirty="0" smtClean="0">
                <a:solidFill>
                  <a:srgbClr val="0070C0"/>
                </a:solidFill>
              </a:rPr>
              <a:t>Система управления рисками </a:t>
            </a:r>
            <a:r>
              <a:rPr lang="ru-RU" sz="2200" dirty="0" smtClean="0">
                <a:solidFill>
                  <a:schemeClr val="tx1"/>
                </a:solidFill>
              </a:rPr>
              <a:t>представляет собой совокупность компонентов, которая обеспечивает </a:t>
            </a:r>
            <a:r>
              <a:rPr lang="ru-RU" sz="2200" i="1" dirty="0" smtClean="0">
                <a:solidFill>
                  <a:schemeClr val="tx1"/>
                </a:solidFill>
              </a:rPr>
              <a:t>механизм</a:t>
            </a:r>
            <a:r>
              <a:rPr lang="ru-RU" sz="2200" dirty="0" smtClean="0">
                <a:solidFill>
                  <a:schemeClr val="tx1"/>
                </a:solidFill>
              </a:rPr>
              <a:t> взаимодействия разработанных и регламентированных банком внутренних процедур, процессов, политик, структурных подразделений банка с целью своевременного </a:t>
            </a:r>
            <a:r>
              <a:rPr lang="ru-RU" sz="2200" i="1" dirty="0" smtClean="0">
                <a:solidFill>
                  <a:schemeClr val="tx1"/>
                </a:solidFill>
              </a:rPr>
              <a:t>выявления</a:t>
            </a:r>
            <a:r>
              <a:rPr lang="ru-RU" sz="2200" dirty="0" smtClean="0">
                <a:solidFill>
                  <a:schemeClr val="tx1"/>
                </a:solidFill>
              </a:rPr>
              <a:t>, </a:t>
            </a:r>
            <a:r>
              <a:rPr lang="ru-RU" sz="2200" i="1" dirty="0" smtClean="0">
                <a:solidFill>
                  <a:schemeClr val="tx1"/>
                </a:solidFill>
              </a:rPr>
              <a:t>измерения</a:t>
            </a:r>
            <a:r>
              <a:rPr lang="ru-RU" sz="2200" dirty="0" smtClean="0">
                <a:solidFill>
                  <a:schemeClr val="tx1"/>
                </a:solidFill>
              </a:rPr>
              <a:t>, </a:t>
            </a:r>
            <a:r>
              <a:rPr lang="ru-RU" sz="2200" i="1" dirty="0" smtClean="0">
                <a:solidFill>
                  <a:schemeClr val="tx1"/>
                </a:solidFill>
              </a:rPr>
              <a:t>контроля</a:t>
            </a:r>
            <a:r>
              <a:rPr lang="ru-RU" sz="2200" dirty="0" smtClean="0">
                <a:solidFill>
                  <a:schemeClr val="tx1"/>
                </a:solidFill>
              </a:rPr>
              <a:t> и </a:t>
            </a:r>
            <a:r>
              <a:rPr lang="ru-RU" sz="2200" i="1" dirty="0" smtClean="0">
                <a:solidFill>
                  <a:schemeClr val="tx1"/>
                </a:solidFill>
              </a:rPr>
              <a:t>мониторинга</a:t>
            </a:r>
            <a:r>
              <a:rPr lang="ru-RU" sz="2200" dirty="0" smtClean="0">
                <a:solidFill>
                  <a:schemeClr val="tx1"/>
                </a:solidFill>
              </a:rPr>
              <a:t> рисков банка, а также их минимизации для обеспечения его финансовой устойчивости и стабильного функционирования.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504" y="980728"/>
            <a:ext cx="9071902" cy="172819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ct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/>
              <a:t>Постановление Правления Национального Банка Республики Казахстан от 12 ноября 2019 года № 188</a:t>
            </a:r>
            <a:br>
              <a:rPr lang="ru-RU" sz="2200" dirty="0" smtClean="0"/>
            </a:br>
            <a:r>
              <a:rPr lang="ru-RU" sz="2200" dirty="0" smtClean="0"/>
              <a:t>Об утверждении Правил формирования системы управления рисками и внутреннего контроля для банков второго уровня</a:t>
            </a:r>
          </a:p>
          <a:p>
            <a:pPr algn="ct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i="1" dirty="0" smtClean="0"/>
              <a:t>(с </a:t>
            </a:r>
            <a:r>
              <a:rPr lang="ru-RU" sz="2200" i="1" u="sng" dirty="0" smtClean="0">
                <a:hlinkClick r:id="rId2"/>
              </a:rPr>
              <a:t>изменениями</a:t>
            </a:r>
            <a:r>
              <a:rPr lang="ru-RU" sz="2200" i="1" dirty="0" smtClean="0"/>
              <a:t> от 18.06.2020 г.)</a:t>
            </a:r>
            <a:endParaRPr lang="ru-RU" sz="2200" dirty="0" smtClean="0"/>
          </a:p>
          <a:p>
            <a:pPr marL="265113" indent="0" eaLnBrk="1" hangingPunct="1">
              <a:buFont typeface="Wingdings" pitchFamily="2" charset="2"/>
              <a:buNone/>
            </a:pPr>
            <a:endParaRPr lang="ru-RU" altLang="ru-RU" sz="2800" b="1" dirty="0" smtClean="0"/>
          </a:p>
          <a:p>
            <a:pPr marL="265113" indent="0" eaLnBrk="1" hangingPunct="1">
              <a:buFont typeface="Wingdings" pitchFamily="2" charset="2"/>
              <a:buNone/>
            </a:pPr>
            <a:endParaRPr lang="ru-RU" alt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Сбор информации на систематической основе позволяет:"/>
          <p:cNvGrpSpPr/>
          <p:nvPr/>
        </p:nvGrpSpPr>
        <p:grpSpPr>
          <a:xfrm>
            <a:off x="200472" y="2492896"/>
            <a:ext cx="2592288" cy="2232248"/>
            <a:chOff x="72008" y="-576064"/>
            <a:chExt cx="2780415" cy="1452012"/>
          </a:xfrm>
        </p:grpSpPr>
        <p:sp>
          <p:nvSpPr>
            <p:cNvPr id="262" name="Сквиркл"/>
            <p:cNvSpPr/>
            <p:nvPr/>
          </p:nvSpPr>
          <p:spPr>
            <a:xfrm>
              <a:off x="72008" y="-576064"/>
              <a:ext cx="2780415" cy="1452012"/>
            </a:xfrm>
            <a:prstGeom prst="roundRect">
              <a:avLst>
                <a:gd name="adj" fmla="val 40231"/>
              </a:avLst>
            </a:prstGeom>
            <a:solidFill>
              <a:srgbClr val="FFFF99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0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63" name="Сбор информации на систематической основе позволяет:"/>
            <p:cNvSpPr txBox="1"/>
            <p:nvPr/>
          </p:nvSpPr>
          <p:spPr>
            <a:xfrm>
              <a:off x="216024" y="-372866"/>
              <a:ext cx="2416431" cy="10610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2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b="1" dirty="0" smtClean="0"/>
                <a:t>Система управления рисками </a:t>
              </a:r>
              <a:r>
                <a:rPr lang="ru-RU" dirty="0" smtClean="0"/>
                <a:t>в банке направлена на обеспечение:</a:t>
              </a:r>
              <a:endParaRPr dirty="0"/>
            </a:p>
          </p:txBody>
        </p:sp>
      </p:grpSp>
      <p:grpSp>
        <p:nvGrpSpPr>
          <p:cNvPr id="3" name="а) создать базу данных для будущих прогнозов финансовых потерь;"/>
          <p:cNvGrpSpPr/>
          <p:nvPr/>
        </p:nvGrpSpPr>
        <p:grpSpPr>
          <a:xfrm>
            <a:off x="4664968" y="1700808"/>
            <a:ext cx="4896545" cy="1270316"/>
            <a:chOff x="-104673" y="1212791"/>
            <a:chExt cx="4824536" cy="970539"/>
          </a:xfrm>
        </p:grpSpPr>
        <p:sp>
          <p:nvSpPr>
            <p:cNvPr id="265" name="Прямоугольник"/>
            <p:cNvSpPr/>
            <p:nvPr/>
          </p:nvSpPr>
          <p:spPr>
            <a:xfrm>
              <a:off x="-104673" y="1212791"/>
              <a:ext cx="4815625" cy="776079"/>
            </a:xfrm>
            <a:prstGeom prst="rect">
              <a:avLst/>
            </a:prstGeom>
            <a:solidFill>
              <a:srgbClr val="FFFF99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0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66" name="а) создать базу данных для будущих прогнозов финансовых потерь;"/>
            <p:cNvSpPr txBox="1"/>
            <p:nvPr/>
          </p:nvSpPr>
          <p:spPr>
            <a:xfrm>
              <a:off x="-32664" y="1266265"/>
              <a:ext cx="4752527" cy="9170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2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/>
                <a:t>надлежащей практики корпоративного управления и надлежащего уровня деловой этики и </a:t>
              </a:r>
              <a:r>
                <a:rPr lang="ru-RU" sz="1800" dirty="0" err="1" smtClean="0"/>
                <a:t>риск-культуры</a:t>
              </a:r>
              <a:r>
                <a:rPr lang="ru-RU" sz="1800" dirty="0" smtClean="0"/>
                <a:t>;</a:t>
              </a:r>
            </a:p>
            <a:p>
              <a:pPr lvl="0"/>
              <a:endParaRPr lang="ru-RU" sz="1800" dirty="0"/>
            </a:p>
          </p:txBody>
        </p:sp>
      </p:grpSp>
      <p:grpSp>
        <p:nvGrpSpPr>
          <p:cNvPr id="4" name="б) выявить наиболее слабые места в организации финансового посредника и выделить ключевые направления реорганизации его деятельности и, наконец;"/>
          <p:cNvGrpSpPr/>
          <p:nvPr/>
        </p:nvGrpSpPr>
        <p:grpSpPr>
          <a:xfrm>
            <a:off x="4664968" y="3933056"/>
            <a:ext cx="4915534" cy="1296144"/>
            <a:chOff x="-32665" y="980613"/>
            <a:chExt cx="4843525" cy="1705061"/>
          </a:xfrm>
        </p:grpSpPr>
        <p:sp>
          <p:nvSpPr>
            <p:cNvPr id="268" name="Прямоугольник"/>
            <p:cNvSpPr/>
            <p:nvPr/>
          </p:nvSpPr>
          <p:spPr>
            <a:xfrm>
              <a:off x="-32665" y="980613"/>
              <a:ext cx="4815625" cy="1705061"/>
            </a:xfrm>
            <a:prstGeom prst="rect">
              <a:avLst/>
            </a:prstGeom>
            <a:solidFill>
              <a:srgbClr val="FFFF99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0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69" name="б) выявить наиболее слабые места в организации финансового посредника и выделить ключевые направления реорганизации его деятельности и, наконец;"/>
            <p:cNvSpPr txBox="1"/>
            <p:nvPr/>
          </p:nvSpPr>
          <p:spPr>
            <a:xfrm>
              <a:off x="-32665" y="1344870"/>
              <a:ext cx="4843525" cy="9233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2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/>
                <a:t>своевременного обнаружения и устранения недостатков в деятельности банка и его работников;</a:t>
              </a:r>
              <a:endParaRPr lang="ru-RU" sz="1800" dirty="0"/>
            </a:p>
          </p:txBody>
        </p:sp>
      </p:grpSp>
      <p:grpSp>
        <p:nvGrpSpPr>
          <p:cNvPr id="5" name="в) определить наиболее эффективные методы минимизации рисков."/>
          <p:cNvGrpSpPr/>
          <p:nvPr/>
        </p:nvGrpSpPr>
        <p:grpSpPr>
          <a:xfrm>
            <a:off x="4664968" y="5445223"/>
            <a:ext cx="4878107" cy="1197997"/>
            <a:chOff x="-104673" y="727488"/>
            <a:chExt cx="4878106" cy="1270004"/>
          </a:xfrm>
        </p:grpSpPr>
        <p:sp>
          <p:nvSpPr>
            <p:cNvPr id="271" name="Прямоугольник"/>
            <p:cNvSpPr/>
            <p:nvPr/>
          </p:nvSpPr>
          <p:spPr>
            <a:xfrm>
              <a:off x="-104673" y="727488"/>
              <a:ext cx="4815625" cy="1270004"/>
            </a:xfrm>
            <a:prstGeom prst="rect">
              <a:avLst/>
            </a:prstGeom>
            <a:solidFill>
              <a:srgbClr val="FFFF99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0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72" name="в) определить наиболее эффективные методы минимизации рисков."/>
            <p:cNvSpPr txBox="1"/>
            <p:nvPr/>
          </p:nvSpPr>
          <p:spPr>
            <a:xfrm>
              <a:off x="-32665" y="1016149"/>
              <a:ext cx="4806098" cy="95410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2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/>
                <a:t>создания в банке адекватных механизмов для решения непредвиденных или чрезвычайных ситуаций</a:t>
              </a:r>
              <a:r>
                <a:rPr lang="ru-RU" dirty="0" smtClean="0"/>
                <a:t>.</a:t>
              </a:r>
              <a:endParaRPr lang="ru-RU" dirty="0"/>
            </a:p>
          </p:txBody>
        </p:sp>
      </p:grpSp>
      <p:pic>
        <p:nvPicPr>
          <p:cNvPr id="274" name="Стрелка 13 Стрелка 13" descr="Стрелка 13 Стрелка 13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 rot="5451284">
            <a:off x="3552309" y="3549968"/>
            <a:ext cx="642232" cy="1575860"/>
          </a:xfrm>
          <a:prstGeom prst="rect">
            <a:avLst/>
          </a:prstGeom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</p:pic>
      <p:pic>
        <p:nvPicPr>
          <p:cNvPr id="275" name="Стрелка 13 Стрелка 13" descr="Стрелка 13 Стрелка 13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 rot="5451284">
            <a:off x="3408291" y="2181818"/>
            <a:ext cx="642233" cy="1575858"/>
          </a:xfrm>
          <a:prstGeom prst="rect">
            <a:avLst/>
          </a:prstGeom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</p:pic>
      <p:pic>
        <p:nvPicPr>
          <p:cNvPr id="276" name="Стрелка 13 Стрелка 13" descr="Стрелка 13 Стрелка 13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 rot="5451284">
            <a:off x="3480300" y="5350168"/>
            <a:ext cx="642233" cy="1575860"/>
          </a:xfrm>
          <a:prstGeom prst="rect">
            <a:avLst/>
          </a:prstGeom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</p:pic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88504" y="116633"/>
            <a:ext cx="8915400" cy="504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 lnSpcReduction="10000"/>
          </a:bodyPr>
          <a:lstStyle/>
          <a:p>
            <a:pPr lvl="0" algn="ctr" defTabSz="914353" hangingPunct="1">
              <a:defRPr/>
            </a:pPr>
            <a:r>
              <a:rPr lang="ru-RU" altLang="ru-RU" sz="2800" b="1" dirty="0" smtClean="0">
                <a:solidFill>
                  <a:srgbClr val="0070C0"/>
                </a:solidFill>
              </a:rPr>
              <a:t>1. Система управления риском банка</a:t>
            </a:r>
            <a:endParaRPr kumimoji="0" lang="ru-RU" altLang="ru-RU" sz="2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а) создать базу данных для будущих прогнозов финансовых потерь;"/>
          <p:cNvGrpSpPr/>
          <p:nvPr/>
        </p:nvGrpSpPr>
        <p:grpSpPr>
          <a:xfrm>
            <a:off x="4664968" y="2852936"/>
            <a:ext cx="5030507" cy="1008112"/>
            <a:chOff x="-104673" y="1212791"/>
            <a:chExt cx="4878106" cy="776079"/>
          </a:xfrm>
        </p:grpSpPr>
        <p:sp>
          <p:nvSpPr>
            <p:cNvPr id="21" name="Прямоугольник"/>
            <p:cNvSpPr/>
            <p:nvPr/>
          </p:nvSpPr>
          <p:spPr>
            <a:xfrm>
              <a:off x="-104673" y="1212791"/>
              <a:ext cx="4815625" cy="776079"/>
            </a:xfrm>
            <a:prstGeom prst="rect">
              <a:avLst/>
            </a:prstGeom>
            <a:solidFill>
              <a:srgbClr val="FFFF99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0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" name="а) создать базу данных для будущих прогнозов финансовых потерь;"/>
            <p:cNvSpPr txBox="1"/>
            <p:nvPr/>
          </p:nvSpPr>
          <p:spPr>
            <a:xfrm>
              <a:off x="-32665" y="1268230"/>
              <a:ext cx="4806098" cy="5564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2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/>
                <a:t>своевременного обнаружения и устранения недостатков в деятельности банка и его работников;</a:t>
              </a:r>
              <a:endParaRPr lang="ru-RU" sz="1800" dirty="0"/>
            </a:p>
          </p:txBody>
        </p:sp>
      </p:grpSp>
      <p:grpSp>
        <p:nvGrpSpPr>
          <p:cNvPr id="23" name="а) создать базу данных для будущих прогнозов финансовых потерь;"/>
          <p:cNvGrpSpPr/>
          <p:nvPr/>
        </p:nvGrpSpPr>
        <p:grpSpPr>
          <a:xfrm>
            <a:off x="4448944" y="529832"/>
            <a:ext cx="5166139" cy="1015659"/>
            <a:chOff x="-104673" y="1121934"/>
            <a:chExt cx="4878106" cy="1015658"/>
          </a:xfrm>
        </p:grpSpPr>
        <p:sp>
          <p:nvSpPr>
            <p:cNvPr id="24" name="Прямоугольник"/>
            <p:cNvSpPr/>
            <p:nvPr/>
          </p:nvSpPr>
          <p:spPr>
            <a:xfrm>
              <a:off x="-104673" y="1212791"/>
              <a:ext cx="4815625" cy="776079"/>
            </a:xfrm>
            <a:prstGeom prst="rect">
              <a:avLst/>
            </a:prstGeom>
            <a:solidFill>
              <a:srgbClr val="FFFF99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0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" name="а) создать базу данных для будущих прогнозов финансовых потерь;"/>
            <p:cNvSpPr txBox="1"/>
            <p:nvPr/>
          </p:nvSpPr>
          <p:spPr>
            <a:xfrm>
              <a:off x="-32665" y="1121934"/>
              <a:ext cx="4806098" cy="10156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2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200" dirty="0" smtClean="0"/>
                <a:t>эффективного управления рисками банка посредством своевременного их выявления, измерения, контроля и мониторинга для обеспечения соответствия собственного капитала банка уровню принимаемых им рисков и наличия соответствующего уровня ликвидности;</a:t>
              </a:r>
              <a:endParaRPr lang="ru-RU" sz="1200" dirty="0"/>
            </a:p>
          </p:txBody>
        </p:sp>
      </p:grpSp>
      <p:pic>
        <p:nvPicPr>
          <p:cNvPr id="26" name="Стрелка 13 Стрелка 13" descr="Стрелка 13 Стрелка 13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 rot="5451284">
            <a:off x="3480299" y="1173707"/>
            <a:ext cx="642233" cy="1575858"/>
          </a:xfrm>
          <a:prstGeom prst="rect">
            <a:avLst/>
          </a:prstGeom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</p:pic>
      <p:pic>
        <p:nvPicPr>
          <p:cNvPr id="27" name="Стрелка 13 Стрелка 13" descr="Стрелка 13 Стрелка 13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 rot="5451284">
            <a:off x="3480299" y="309609"/>
            <a:ext cx="642233" cy="1575858"/>
          </a:xfrm>
          <a:prstGeom prst="rect">
            <a:avLst/>
          </a:prstGeom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464" y="188641"/>
            <a:ext cx="9649072" cy="720079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ru-RU" altLang="ru-RU" sz="3100" b="1" dirty="0" smtClean="0">
                <a:solidFill>
                  <a:srgbClr val="0070C0"/>
                </a:solidFill>
              </a:rPr>
              <a:t>1. Система управления риском</a:t>
            </a:r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en-US" altLang="ru-RU" sz="2400" dirty="0" smtClean="0">
                <a:latin typeface="Times New Roman" pitchFamily="18" charset="0"/>
              </a:rPr>
              <a:t/>
            </a:r>
            <a:br>
              <a:rPr lang="en-US" altLang="ru-RU" sz="2400" dirty="0" smtClean="0">
                <a:latin typeface="Times New Roman" pitchFamily="18" charset="0"/>
              </a:rPr>
            </a:br>
            <a:endParaRPr lang="ru-RU" altLang="ru-RU" sz="2400" b="1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00472" y="1268760"/>
          <a:ext cx="9505055" cy="5372402"/>
        </p:xfrm>
        <a:graphic>
          <a:graphicData uri="http://schemas.openxmlformats.org/drawingml/2006/table">
            <a:tbl>
              <a:tblPr/>
              <a:tblGrid>
                <a:gridCol w="720080"/>
                <a:gridCol w="8784975"/>
              </a:tblGrid>
              <a:tr h="49164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оптимальное соотношение между доходностью основных направлений деятельности банка и уровнем принимаемых рисков, основанное на выборе жизнеспособной и устойчивой бизнес модели, эффективном процессе планирования стратегии и бюджета с учетом стратегии </a:t>
                      </a:r>
                      <a:r>
                        <a:rPr lang="ru-RU" sz="16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риск-аппетита</a:t>
                      </a:r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; </a:t>
                      </a:r>
                      <a:endParaRPr lang="ru-RU" sz="16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5552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объективную оценку размера рисков банка, полноту и документирование процессов управления рисками, их превентивного выявления, измерения и оценки,  мониторинга и контроля, минимизацию существенных видов рисков на каждом уровней организационной структуры с оптимальным использованием финансовых ресурсов, персонала и информационных систем в целях поддержания достаточного объема собственного капитала банка и ликвидности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776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охват всех видов деятельности банка, подверженных существенным рискам, на всех организационных уровнях, полноту оценки отдельных существенных видов рисков, их взаимного влияния в целях определения </a:t>
                      </a:r>
                      <a:r>
                        <a:rPr lang="ru-RU" sz="16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риск-профиля</a:t>
                      </a:r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 банка и построения стратегии </a:t>
                      </a:r>
                      <a:r>
                        <a:rPr lang="ru-RU" sz="16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риск-аппетита</a:t>
                      </a:r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;</a:t>
                      </a:r>
                      <a:endParaRPr lang="ru-RU" sz="16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9164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наличие уровней </a:t>
                      </a:r>
                      <a:r>
                        <a:rPr lang="ru-RU" sz="16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риск-аппетита</a:t>
                      </a:r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 по всем видам существенных рисков и алгоритм действий в случаях нарушения установленных уровней,  включая  ответственность  за  принятие  чрезмерных  рисков, процедуры по информированию совета директоров, комитетов при совете директоров и правления банка в рамках стратегии </a:t>
                      </a:r>
                      <a:r>
                        <a:rPr lang="ru-RU" sz="16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риск-аппетита</a:t>
                      </a:r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;</a:t>
                      </a:r>
                      <a:endParaRPr lang="ru-RU" sz="16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8328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6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осведомленность уполномоченных коллегиальных органов  банка, принимающих решения, несущие за собой риски, посредством построения эффективной системы корпоративного управления, наличия полной, достоверной и своевременной управленческой информации о существенных рисках, присущих деятельности банка</a:t>
                      </a:r>
                      <a:r>
                        <a:rPr lang="ru-RU" sz="12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;</a:t>
                      </a:r>
                      <a:endParaRPr lang="ru-RU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AutoShape 43"/>
          <p:cNvSpPr>
            <a:spLocks noChangeArrowheads="1"/>
          </p:cNvSpPr>
          <p:nvPr/>
        </p:nvSpPr>
        <p:spPr bwMode="auto">
          <a:xfrm>
            <a:off x="6393160" y="116632"/>
            <a:ext cx="3384376" cy="936104"/>
          </a:xfrm>
          <a:prstGeom prst="wedgeRoundRectCallout">
            <a:avLst>
              <a:gd name="adj1" fmla="val -86396"/>
              <a:gd name="adj2" fmla="val 75020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defTabSz="946150"/>
            <a:r>
              <a:rPr lang="ru-RU" b="1" dirty="0" smtClean="0">
                <a:latin typeface="Arial" pitchFamily="34" charset="0"/>
                <a:cs typeface="Arial" pitchFamily="34" charset="0"/>
              </a:rPr>
              <a:t>Система управления рисками в банке включает:</a:t>
            </a:r>
            <a:endParaRPr 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464" y="188641"/>
            <a:ext cx="9649072" cy="72008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ru-RU" altLang="ru-RU" sz="3100" b="1" dirty="0" smtClean="0">
                <a:solidFill>
                  <a:srgbClr val="0070C0"/>
                </a:solidFill>
              </a:rPr>
              <a:t>1. Система управления риском</a:t>
            </a:r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ru-RU" altLang="ru-RU" sz="3600" b="1" dirty="0" smtClean="0">
                <a:solidFill>
                  <a:srgbClr val="0070C0"/>
                </a:solidFill>
              </a:rPr>
              <a:t/>
            </a:r>
            <a:br>
              <a:rPr lang="ru-RU" altLang="ru-RU" sz="3600" b="1" dirty="0" smtClean="0">
                <a:solidFill>
                  <a:srgbClr val="0070C0"/>
                </a:solidFill>
              </a:rPr>
            </a:br>
            <a:r>
              <a:rPr lang="en-US" altLang="ru-RU" sz="2400" dirty="0" smtClean="0">
                <a:latin typeface="Times New Roman" pitchFamily="18" charset="0"/>
              </a:rPr>
              <a:t/>
            </a:r>
            <a:br>
              <a:rPr lang="en-US" altLang="ru-RU" sz="2400" dirty="0" smtClean="0">
                <a:latin typeface="Times New Roman" pitchFamily="18" charset="0"/>
              </a:rPr>
            </a:br>
            <a:endParaRPr lang="ru-RU" altLang="ru-RU" sz="2400" b="1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00472" y="1210072"/>
          <a:ext cx="9505055" cy="5387280"/>
        </p:xfrm>
        <a:graphic>
          <a:graphicData uri="http://schemas.openxmlformats.org/drawingml/2006/table">
            <a:tbl>
              <a:tblPr/>
              <a:tblGrid>
                <a:gridCol w="720080"/>
                <a:gridCol w="8784975"/>
              </a:tblGrid>
              <a:tr h="49164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рациональное принятие решений и действие в интересах банка на основании всесторонней оценки предоставляемой информации добросовестно, с должной осмотрительностью и заботливостью (</a:t>
                      </a:r>
                      <a:r>
                        <a:rPr lang="ru-RU" sz="14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duty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ru-RU" sz="14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of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ru-RU" sz="14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care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). </a:t>
                      </a:r>
                      <a:endParaRPr lang="ru-RU" sz="1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5552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принятие решений работниками и должностными лицами банка и действие добросовестно в интересах банка, не учитывая личные выгоды, интересы лиц, связанных с банком особыми отношениями, в ущерб интересов банка (</a:t>
                      </a:r>
                      <a:r>
                        <a:rPr lang="ru-RU" sz="14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duty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ru-RU" sz="14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of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ru-RU" sz="14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loyalty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); </a:t>
                      </a:r>
                      <a:endParaRPr lang="ru-RU" sz="1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776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четкое распределение функций, обязанностей и полномочий управления рисками между всеми структурными подразделениями и работниками банка, и их ответственности с учетом минимизации конфликта интересов;</a:t>
                      </a:r>
                      <a:endParaRPr lang="ru-RU" sz="1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9164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разделение функции управления рисками и внутреннего контроля от операционной деятельности банка посредством построения системы трех линий защиты, которая включает:</a:t>
                      </a:r>
                    </a:p>
                    <a:p>
                      <a:pPr algn="l"/>
                      <a:r>
                        <a:rPr lang="ru-RU" sz="1400" b="1" i="1" u="none" strike="noStrike" cap="none" spc="0" baseline="0" dirty="0" smtClean="0">
                          <a:solidFill>
                            <a:srgbClr val="0070C0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первую линию 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- на уровне структурных подразделений банка;</a:t>
                      </a:r>
                    </a:p>
                    <a:p>
                      <a:pPr algn="l"/>
                      <a:r>
                        <a:rPr lang="ru-RU" sz="1400" b="1" i="1" u="none" strike="noStrike" cap="none" spc="0" baseline="0" dirty="0" smtClean="0">
                          <a:solidFill>
                            <a:srgbClr val="0070C0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вторую линию 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- на уровне подразделений по управлению рисками и выполняющих контрольные функции; </a:t>
                      </a:r>
                    </a:p>
                    <a:p>
                      <a:pPr algn="l"/>
                      <a:r>
                        <a:rPr lang="ru-RU" sz="1400" b="1" i="1" u="none" strike="noStrike" cap="none" spc="0" baseline="0" dirty="0" smtClean="0">
                          <a:solidFill>
                            <a:srgbClr val="0070C0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третью линию 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- на уровне подразделения внутреннего аудита в части  оценки эффективности функционирования системы управления рисками.</a:t>
                      </a:r>
                      <a:endParaRPr lang="ru-RU" sz="1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9127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наличие документов, разработанных в целях регламентирования деятельности банка, создания и функционирования в банке эффективных систем управления рисками и внутреннего контроля и соответствующих стратегии, организационной структуре, профилю рисков банка и требованиям законодательства Республики Казахстан, а также их периодический пересмотр и актуализацию</a:t>
                      </a:r>
                      <a:endParaRPr lang="ru-RU" sz="1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642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соблюдение требований законодательства Республики Казахстан, включая законодательство о противодействии легализации (отмыванию) доходов, полученных преступным путем, и финансированию терроризма  (</a:t>
                      </a:r>
                      <a:r>
                        <a:rPr lang="ru-RU" sz="1400" b="0" i="0" u="none" strike="noStrike" cap="none" spc="0" baseline="0" dirty="0" err="1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ПОДиФТ</a:t>
                      </a:r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)</a:t>
                      </a:r>
                      <a:endParaRPr lang="ru-RU" sz="1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803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0" i="0" u="none" strike="noStrike" cap="none" spc="0" baseline="0" dirty="0" smtClean="0">
                          <a:solidFill>
                            <a:schemeClr val="tx1"/>
                          </a:solidFill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Arial"/>
                        </a:rPr>
                        <a:t>соблюдение действующих процедур, процессов, политик и иных внутренних документов банка по управлению рисками посредством построения эффективной системы внутреннего контроля </a:t>
                      </a:r>
                      <a:endParaRPr lang="ru-RU" sz="1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Ari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AutoShape 43"/>
          <p:cNvSpPr>
            <a:spLocks noChangeArrowheads="1"/>
          </p:cNvSpPr>
          <p:nvPr/>
        </p:nvSpPr>
        <p:spPr bwMode="auto">
          <a:xfrm>
            <a:off x="6393160" y="116632"/>
            <a:ext cx="3384376" cy="936104"/>
          </a:xfrm>
          <a:prstGeom prst="wedgeRoundRectCallout">
            <a:avLst>
              <a:gd name="adj1" fmla="val -86396"/>
              <a:gd name="adj2" fmla="val 75020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defTabSz="946150"/>
            <a:r>
              <a:rPr lang="ru-RU" b="1" dirty="0" smtClean="0">
                <a:latin typeface="Arial" pitchFamily="34" charset="0"/>
                <a:cs typeface="Arial" pitchFamily="34" charset="0"/>
              </a:rPr>
              <a:t>Система управления рисками в банке включает:</a:t>
            </a:r>
            <a:endParaRPr 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="" xmlns:a16="http://schemas.microsoft.com/office/drawing/2014/main" id="{FFEB4C44-F1A0-47F4-9D05-E95E68345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2480" y="764703"/>
            <a:ext cx="9203432" cy="720081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Организационные уровни </a:t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риск-менеджмента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65939" name="Group 403">
            <a:extLst>
              <a:ext uri="{FF2B5EF4-FFF2-40B4-BE49-F238E27FC236}">
                <a16:creationId xmlns="" xmlns:a16="http://schemas.microsoft.com/office/drawing/2014/main" id="{95C11BD6-9A38-43BF-B3CA-04CCEA5E9F0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4488" y="1772815"/>
          <a:ext cx="9361040" cy="4555678"/>
        </p:xfrm>
        <a:graphic>
          <a:graphicData uri="http://schemas.openxmlformats.org/drawingml/2006/table">
            <a:tbl>
              <a:tblPr/>
              <a:tblGrid>
                <a:gridCol w="14734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336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8538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179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Уровень 6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Риски используются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банком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Риск-менеджмент и внутренний контроль полностью встроены в операционную деятельность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банка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79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Уровень 5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Риски контролируются полностью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49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Уровень 4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Риски управляются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Единый корпоративный подход к </a:t>
                      </a: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риск-менеджменту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разработан и используется в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банке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79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Уровень 3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Риски оценены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Стратегия и политики </a:t>
                      </a: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риск-менеджмента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прокоммуницированы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и используются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79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Уровень 2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Риски определены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16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Уровень 1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Риски известны 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Отдельные несвязанные элементы </a:t>
                      </a: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риск-менеджмента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179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Уровень 0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Риски малоизучены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Подход к </a:t>
                      </a: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риск-менеджменту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формально не разработан</a:t>
                      </a:r>
                    </a:p>
                  </a:txBody>
                  <a:tcPr marL="99060" marR="9906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8464" y="188641"/>
            <a:ext cx="9649072" cy="7200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25000" lnSpcReduction="20000"/>
          </a:bodyPr>
          <a:lstStyle/>
          <a:p>
            <a:pPr marL="0" marR="0" lvl="0" indent="0" algn="ctr" defTabSz="9143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/>
            </a:r>
            <a:b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/>
            </a:r>
            <a:b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ru-RU" altLang="ru-RU" sz="1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1. Система управления риском</a:t>
            </a:r>
            <a: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/>
            </a:r>
            <a:b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/>
            </a:r>
            <a:b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Arial"/>
                <a:cs typeface="Arial"/>
                <a:sym typeface="Arial"/>
              </a:rPr>
              <a:t/>
            </a:r>
            <a:br>
              <a:rPr kumimoji="0" lang="en-US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Arial"/>
                <a:cs typeface="Arial"/>
                <a:sym typeface="Arial"/>
              </a:rPr>
            </a:br>
            <a:endParaRPr kumimoji="0" lang="ru-RU" alt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488504" y="620688"/>
            <a:ext cx="8922196" cy="720303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400" b="1" dirty="0" smtClean="0"/>
              <a:t>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Основные направления интеграции системы </a:t>
            </a:r>
            <a:r>
              <a:rPr lang="ru-RU" altLang="ru-RU" sz="2400" b="1" dirty="0" err="1" smtClean="0">
                <a:solidFill>
                  <a:srgbClr val="0070C0"/>
                </a:solidFill>
              </a:rPr>
              <a:t>риск-менеджмента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 в систему управления банка</a:t>
            </a:r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8704" y="1484784"/>
            <a:ext cx="5046050" cy="5047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6928" y="0"/>
            <a:ext cx="9649072" cy="7200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25000" lnSpcReduction="20000"/>
          </a:bodyPr>
          <a:lstStyle/>
          <a:p>
            <a:pPr marL="0" marR="0" lvl="0" indent="0" algn="ctr" defTabSz="9143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/>
            </a:r>
            <a:b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/>
            </a:r>
            <a:b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ru-RU" altLang="ru-RU" sz="1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1. Система управления риском</a:t>
            </a:r>
            <a: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/>
            </a:r>
            <a:b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/>
            </a:r>
            <a:b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Arial"/>
                <a:cs typeface="Arial"/>
                <a:sym typeface="Arial"/>
              </a:rPr>
              <a:t/>
            </a:r>
            <a:br>
              <a:rPr kumimoji="0" lang="en-US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Arial"/>
                <a:cs typeface="Arial"/>
                <a:sym typeface="Arial"/>
              </a:rPr>
            </a:br>
            <a:endParaRPr kumimoji="0" lang="ru-RU" alt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0" y="188640"/>
            <a:ext cx="6753200" cy="648072"/>
          </a:xfrm>
          <a:prstGeom prst="round2Diag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НБРК в рамках определения эффективности системы управления рисками осуществляет </a:t>
            </a:r>
            <a:r>
              <a:rPr lang="ru-RU" i="1" dirty="0" smtClean="0">
                <a:solidFill>
                  <a:schemeClr val="tx1"/>
                </a:solidFill>
              </a:rPr>
              <a:t>оценку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156696" y="1016361"/>
            <a:ext cx="6452488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эффективности системы корпоративного управления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156696" y="1839269"/>
            <a:ext cx="724457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существенных рисков, присущих деятельности банка, с учетом видов и сложности операций банка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145958" y="6172190"/>
            <a:ext cx="9343546" cy="52642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dirty="0" smtClean="0">
                <a:solidFill>
                  <a:schemeClr val="tx1"/>
                </a:solidFill>
              </a:rPr>
              <a:t>применения системы количественных и качественных показателей в рамках оценки деятельности банка и эффективность методов моделирования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53044" y="2673707"/>
            <a:ext cx="7752284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соответствия систем управления рисками выбранной бизнес модели, масштабу деятельности, видам и сложности операций банка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153044" y="3487227"/>
            <a:ext cx="8616380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финансового состояния крупных участников банка в целях определения возможности поддержания финансовой устойчивости банка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128464" y="4365104"/>
            <a:ext cx="8712968" cy="802426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влияния финансового состояния участников банковского конгломерата на финансовую устойчивость банка</a:t>
            </a:r>
            <a:r>
              <a:rPr lang="ru-RU" sz="2000" dirty="0" smtClean="0">
                <a:solidFill>
                  <a:schemeClr val="tx1"/>
                </a:solidFill>
              </a:rPr>
              <a:t>;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153044" y="5352775"/>
            <a:ext cx="9480476" cy="708338"/>
          </a:xfrm>
          <a:prstGeom prst="homePlate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dirty="0" smtClean="0">
                <a:solidFill>
                  <a:schemeClr val="tx1"/>
                </a:solidFill>
              </a:rPr>
              <a:t>эффективности применения превентивных мер с целью недопущения ухудшения финансовой устойчивости банка посредством корректировки систем управления рисками, исходя из масштаба деятельности и уровня принимаемых рисков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право с вырезом 22"/>
          <p:cNvSpPr/>
          <p:nvPr/>
        </p:nvSpPr>
        <p:spPr>
          <a:xfrm rot="5236076">
            <a:off x="2202425" y="784127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с вырезом 23"/>
          <p:cNvSpPr/>
          <p:nvPr/>
        </p:nvSpPr>
        <p:spPr>
          <a:xfrm rot="5236076">
            <a:off x="2202425" y="5129019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с вырезом 24"/>
          <p:cNvSpPr/>
          <p:nvPr/>
        </p:nvSpPr>
        <p:spPr>
          <a:xfrm rot="5236076">
            <a:off x="2202424" y="4111432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с вырезом 25"/>
          <p:cNvSpPr/>
          <p:nvPr/>
        </p:nvSpPr>
        <p:spPr>
          <a:xfrm rot="5236076">
            <a:off x="2202425" y="3245999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с вырезом 26"/>
          <p:cNvSpPr/>
          <p:nvPr/>
        </p:nvSpPr>
        <p:spPr>
          <a:xfrm rot="5236076">
            <a:off x="2202425" y="2448984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с вырезом 27"/>
          <p:cNvSpPr/>
          <p:nvPr/>
        </p:nvSpPr>
        <p:spPr>
          <a:xfrm rot="5236076">
            <a:off x="2202424" y="1642708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с вырезом 28"/>
          <p:cNvSpPr/>
          <p:nvPr/>
        </p:nvSpPr>
        <p:spPr>
          <a:xfrm rot="5236076">
            <a:off x="2202424" y="5986602"/>
            <a:ext cx="283582" cy="338368"/>
          </a:xfrm>
          <a:prstGeom prst="notchedRightArrow">
            <a:avLst/>
          </a:prstGeom>
          <a:solidFill>
            <a:srgbClr val="FF9999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AutoShape 43"/>
          <p:cNvSpPr>
            <a:spLocks noChangeArrowheads="1"/>
          </p:cNvSpPr>
          <p:nvPr/>
        </p:nvSpPr>
        <p:spPr bwMode="auto">
          <a:xfrm>
            <a:off x="6521624" y="116632"/>
            <a:ext cx="3183904" cy="1584176"/>
          </a:xfrm>
          <a:prstGeom prst="wedgeRoundRectCallout">
            <a:avLst>
              <a:gd name="adj1" fmla="val -62616"/>
              <a:gd name="adj2" fmla="val 2628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defTabSz="946150"/>
            <a:r>
              <a:rPr lang="ru-RU" sz="1200" b="1" dirty="0" smtClean="0"/>
              <a:t>корпоративное управление </a:t>
            </a:r>
            <a:r>
              <a:rPr lang="ru-RU" sz="1200" dirty="0" smtClean="0"/>
              <a:t>– система взаимоотношений между правлением банка, советом директоров, акционерами,   руководящими работниками и аудиторами, а также взаимоотношения между уполномоченными коллегиальными органами банка</a:t>
            </a:r>
            <a:endParaRPr lang="ru-RU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43"/>
          <p:cNvSpPr>
            <a:spLocks noChangeArrowheads="1"/>
          </p:cNvSpPr>
          <p:nvPr/>
        </p:nvSpPr>
        <p:spPr bwMode="auto">
          <a:xfrm>
            <a:off x="7473280" y="1844824"/>
            <a:ext cx="2319808" cy="1800200"/>
          </a:xfrm>
          <a:prstGeom prst="wedgeRoundRectCallout">
            <a:avLst>
              <a:gd name="adj1" fmla="val -81246"/>
              <a:gd name="adj2" fmla="val -463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defTabSz="946150"/>
            <a:r>
              <a:rPr lang="ru-RU" sz="1200" b="1" dirty="0" smtClean="0"/>
              <a:t>Бизнес модель банка </a:t>
            </a:r>
            <a:r>
              <a:rPr lang="ru-RU" sz="1200" dirty="0" smtClean="0"/>
              <a:t>– это совокупность выбранной стратегии, продуктов, процессов планирования, обеспечивающих конкурентоспособность и достаточный уровень доходности</a:t>
            </a:r>
          </a:p>
          <a:p>
            <a:pPr algn="ctr" defTabSz="946150"/>
            <a:endParaRPr lang="ru-RU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53380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2010</Words>
  <Application>Microsoft Office PowerPoint</Application>
  <PresentationFormat>Лист A4 (210x297 мм)</PresentationFormat>
  <Paragraphs>174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КАЗАХСКИЙ НАЦИОНАЛЬНЫЙ УНИВЕРСИТЕТ ИМ. АЛЬ-ФАРАБИ</vt:lpstr>
      <vt:lpstr>Содержание</vt:lpstr>
      <vt:lpstr>  1. Система управления риском банка  </vt:lpstr>
      <vt:lpstr>Слайд 4</vt:lpstr>
      <vt:lpstr>  1. Система управления риском  </vt:lpstr>
      <vt:lpstr>  1. Система управления риском   </vt:lpstr>
      <vt:lpstr>Организационные уровни  системы  риск-менеджмента</vt:lpstr>
      <vt:lpstr> Основные направления интеграции системы риск-менеджмента в систему управления банка</vt:lpstr>
      <vt:lpstr>Слайд 9</vt:lpstr>
      <vt:lpstr>Слайд 10</vt:lpstr>
      <vt:lpstr>Слайд 11</vt:lpstr>
      <vt:lpstr>Слайд 12</vt:lpstr>
      <vt:lpstr>Слайд 13</vt:lpstr>
      <vt:lpstr>2. Риск-аппетит банка</vt:lpstr>
      <vt:lpstr>Слайд 15</vt:lpstr>
      <vt:lpstr>Слайд 16</vt:lpstr>
      <vt:lpstr>Слайд 17</vt:lpstr>
      <vt:lpstr>Слайд 18</vt:lpstr>
      <vt:lpstr>Слайд 19</vt:lpstr>
      <vt:lpstr>Список литературы: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КАЗАХСКИЙ НАЦИОНАЛЬНЫЙ УНИВЕРСИТЕТ ИМ. АЛЬ-ФАРАБИ</dc:title>
  <cp:lastModifiedBy>Гульмира</cp:lastModifiedBy>
  <cp:revision>57</cp:revision>
  <dcterms:modified xsi:type="dcterms:W3CDTF">2021-10-13T13:55:21Z</dcterms:modified>
</cp:coreProperties>
</file>